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22"/>
  </p:notesMasterIdLst>
  <p:handoutMasterIdLst>
    <p:handoutMasterId r:id="rId23"/>
  </p:handoutMasterIdLst>
  <p:sldIdLst>
    <p:sldId id="470" r:id="rId2"/>
    <p:sldId id="511" r:id="rId3"/>
    <p:sldId id="565" r:id="rId4"/>
    <p:sldId id="548" r:id="rId5"/>
    <p:sldId id="533" r:id="rId6"/>
    <p:sldId id="538" r:id="rId7"/>
    <p:sldId id="551" r:id="rId8"/>
    <p:sldId id="534" r:id="rId9"/>
    <p:sldId id="537" r:id="rId10"/>
    <p:sldId id="550" r:id="rId11"/>
    <p:sldId id="549" r:id="rId12"/>
    <p:sldId id="544" r:id="rId13"/>
    <p:sldId id="557" r:id="rId14"/>
    <p:sldId id="556" r:id="rId15"/>
    <p:sldId id="545" r:id="rId16"/>
    <p:sldId id="559" r:id="rId17"/>
    <p:sldId id="562" r:id="rId18"/>
    <p:sldId id="561" r:id="rId19"/>
    <p:sldId id="552" r:id="rId20"/>
    <p:sldId id="547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98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4A5E1-128D-495B-B902-52E2AF201DE2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221904-48AA-4F07-A835-1735F4EC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58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EB5B06-FDA8-4E2A-BF79-8E77167CC0C4}" type="datetimeFigureOut">
              <a:rPr lang="en-US"/>
              <a:pPr>
                <a:defRPr/>
              </a:pPr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C1663-FDBF-4DEE-8827-B2D165A9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</a:t>
            </a:r>
            <a:r>
              <a:rPr lang="en-US" baseline="0" dirty="0" smtClean="0"/>
              <a:t> resources can be found at https://sites.google.com/site/neuroradiologyprimer/diversity-curriculum</a:t>
            </a:r>
          </a:p>
          <a:p>
            <a:r>
              <a:rPr lang="en-US" baseline="0" dirty="0" smtClean="0"/>
              <a:t>Please feel free to contact nolan.Kagetsu@moutnsinai.org if you have any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a VIR health disparity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Microaggression</a:t>
            </a:r>
            <a:r>
              <a:rPr lang="en-US" dirty="0" smtClean="0"/>
              <a:t> is one of the terms in the glossary on the ACR website https://docs.google.com/document/d/1exITC1ZUT3jlv7a-IUyccMdVV1fNrep13UnwL2qYYLY/edit?usp=sharing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2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square</a:t>
            </a:r>
            <a:r>
              <a:rPr lang="en-US" baseline="0" dirty="0" smtClean="0"/>
              <a:t> breathing to welcome and reset everyone for the presentation (this is used by the FDNY)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1663-FDBF-4DEE-8827-B2D165A94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1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classic article introducing</a:t>
            </a:r>
            <a:r>
              <a:rPr lang="en-US" baseline="0" dirty="0" smtClean="0"/>
              <a:t> the term cultural humility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from the </a:t>
            </a:r>
            <a:r>
              <a:rPr lang="en-US" dirty="0" err="1" smtClean="0"/>
              <a:t>Tervalon</a:t>
            </a:r>
            <a:r>
              <a:rPr lang="en-US" dirty="0" smtClean="0"/>
              <a:t>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4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should avoid using the term “refused” or “uncooperative” in reports.</a:t>
            </a:r>
          </a:p>
          <a:p>
            <a:r>
              <a:rPr lang="en-US" dirty="0" smtClean="0"/>
              <a:t>I use the phrase. Patient declined the use of IV contrast or patient was unable to complete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</a:t>
            </a:r>
            <a:r>
              <a:rPr lang="en-US" baseline="0" dirty="0" smtClean="0"/>
              <a:t> to show respect is to make an effort to pronounce someone’s name properly (as opposed to using a “Starbucks name” see https://whatsmystarbucksname.com/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work colleague did not want to try to pronounce the name Ugwueze, when is was </a:t>
            </a:r>
            <a:r>
              <a:rPr lang="en-US" baseline="0" dirty="0" smtClean="0"/>
              <a:t>the name African colonizers forced the Nigerians to use!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1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example of a health disparity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0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back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076487"/>
            <a:ext cx="5776975" cy="1611476"/>
          </a:xfrm>
        </p:spPr>
        <p:txBody>
          <a:bodyPr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+mj-lt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1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backtoc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backtoc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3108"/>
            <a:ext cx="7772400" cy="2025080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7"/>
            <a:ext cx="8229600" cy="3147939"/>
          </a:xfrm>
        </p:spPr>
        <p:txBody>
          <a:bodyPr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+mj-lt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A109-F273-422B-9E0E-B11E144B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816"/>
            <a:ext cx="8229600" cy="3394472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186F-6650-4B2F-9A40-9E6824CF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7424"/>
            <a:ext cx="8229600" cy="4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3975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8675E91-27F5-4027-930D-3AEFBE01349F}" type="datetime1">
              <a:rPr lang="en-US" smtClean="0"/>
              <a:pPr>
                <a:defRPr/>
              </a:pPr>
              <a:t>11/2/2023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B4015C3-5324-4C5A-84A4-2336BD48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Mount Sinai / Presentation Slide / December 5, 2012</a:t>
            </a:r>
          </a:p>
        </p:txBody>
      </p:sp>
      <p:pic>
        <p:nvPicPr>
          <p:cNvPr id="1031" name="Picture 8" descr="pptback-02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4763" y="5041107"/>
            <a:ext cx="9153526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+mj-lt"/>
          <a:ea typeface="+mj-ea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0000"/>
        <a:buFont typeface="Lucida Grande"/>
        <a:buChar char="▶"/>
        <a:defRPr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olan.kagetsu@mountsinai.or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224" y="461855"/>
            <a:ext cx="5791199" cy="183759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Cultural Competency Curriculum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224" y="2660294"/>
            <a:ext cx="4681000" cy="2261330"/>
          </a:xfrm>
        </p:spPr>
        <p:txBody>
          <a:bodyPr>
            <a:normAutofit/>
          </a:bodyPr>
          <a:lstStyle/>
          <a:p>
            <a:r>
              <a:rPr lang="en-US" dirty="0"/>
              <a:t>AUR19</a:t>
            </a:r>
          </a:p>
          <a:p>
            <a:endParaRPr lang="en-US" dirty="0"/>
          </a:p>
          <a:p>
            <a:r>
              <a:rPr lang="en-US" dirty="0"/>
              <a:t>Nolan Kagetsu, MD, FACR </a:t>
            </a:r>
          </a:p>
          <a:p>
            <a:r>
              <a:rPr lang="en-US" dirty="0"/>
              <a:t>April 10, 2019</a:t>
            </a:r>
          </a:p>
          <a:p>
            <a:r>
              <a:rPr lang="en-US" dirty="0"/>
              <a:t>he/his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patients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Pt “refused” contrast</a:t>
            </a:r>
          </a:p>
          <a:p>
            <a:r>
              <a:rPr lang="en-US" dirty="0"/>
              <a:t>Pt was “uncooperative”</a:t>
            </a:r>
          </a:p>
          <a:p>
            <a:r>
              <a:rPr lang="en-US" dirty="0"/>
              <a:t>Pt “declined” contrast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4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patients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Pt “refused” contrast</a:t>
            </a:r>
          </a:p>
          <a:p>
            <a:r>
              <a:rPr lang="en-US" dirty="0"/>
              <a:t>Pt was “uncooperative”</a:t>
            </a:r>
          </a:p>
          <a:p>
            <a:r>
              <a:rPr lang="en-US" dirty="0"/>
              <a:t>Pt “declined” contrast</a:t>
            </a:r>
          </a:p>
          <a:p>
            <a:r>
              <a:rPr lang="en-US" dirty="0"/>
              <a:t>Pt was “unable to complete the protocol”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4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colleagues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Starbucks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colleagues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Starbucks name</a:t>
            </a:r>
          </a:p>
          <a:p>
            <a:r>
              <a:rPr lang="en-US" dirty="0" err="1"/>
              <a:t>Nafisa</a:t>
            </a:r>
            <a:r>
              <a:rPr lang="en-US" dirty="0"/>
              <a:t> to Sarah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6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colleagues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Starbucks name</a:t>
            </a:r>
          </a:p>
          <a:p>
            <a:r>
              <a:rPr lang="en-US" dirty="0" err="1"/>
              <a:t>Nafisa</a:t>
            </a:r>
            <a:r>
              <a:rPr lang="en-US" dirty="0"/>
              <a:t> to Sarah</a:t>
            </a:r>
          </a:p>
          <a:p>
            <a:r>
              <a:rPr lang="en-US" dirty="0" smtClean="0"/>
              <a:t>Ugwueze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6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Disparities	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876" y="796529"/>
            <a:ext cx="622809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234" y="2310413"/>
            <a:ext cx="75193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Although the breast cancer death rate in the United States has decreased by 43% for white women since 1980, it has dropped by only 23% for African American women.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incidence of breast cancer among African American women has been rising steadily in the United States and in 2012 reached the same level as in white women.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African American women are 42% more likely to die from breast cancer than are </a:t>
            </a:r>
            <a:r>
              <a:rPr lang="en-US" dirty="0" smtClean="0">
                <a:solidFill>
                  <a:schemeClr val="bg1"/>
                </a:solidFill>
              </a:rPr>
              <a:t>non-Hispanic </a:t>
            </a:r>
            <a:r>
              <a:rPr lang="en-US" dirty="0">
                <a:solidFill>
                  <a:schemeClr val="bg1"/>
                </a:solidFill>
              </a:rPr>
              <a:t>white women.</a:t>
            </a:r>
          </a:p>
        </p:txBody>
      </p:sp>
    </p:spTree>
    <p:extLst>
      <p:ext uri="{BB962C8B-B14F-4D97-AF65-F5344CB8AC3E}">
        <p14:creationId xmlns:p14="http://schemas.microsoft.com/office/powerpoint/2010/main" val="351642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Fibroid/UAE</a:t>
            </a:r>
          </a:p>
        </p:txBody>
      </p:sp>
    </p:spTree>
    <p:extLst>
      <p:ext uri="{BB962C8B-B14F-4D97-AF65-F5344CB8AC3E}">
        <p14:creationId xmlns:p14="http://schemas.microsoft.com/office/powerpoint/2010/main" val="417802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Microaggression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7" y="1765448"/>
            <a:ext cx="7974106" cy="214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2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 statement, action, or incident regarded as an instance of indirect, subtle, or unintentional discrimination against members of a marginalized group such as a racial or ethnic minority.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Brenda Allen (AUR 2016 keynote speaker) noted, a “mosquito bite” as opposed to a “shark bite”</a:t>
            </a:r>
          </a:p>
          <a:p>
            <a:pPr marL="0" indent="0">
              <a:buNone/>
            </a:pPr>
            <a:r>
              <a:rPr lang="en-US" dirty="0"/>
              <a:t>e.g.:</a:t>
            </a:r>
          </a:p>
          <a:p>
            <a:pPr marL="0" indent="0">
              <a:buNone/>
            </a:pPr>
            <a:r>
              <a:rPr lang="en-US" dirty="0"/>
              <a:t>"So where are you really from?" (see </a:t>
            </a:r>
            <a:r>
              <a:rPr lang="en-US" b="1" dirty="0"/>
              <a:t>perpetual foreigner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Commenting that an African American is “articulate”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Google [</a:t>
            </a:r>
            <a:r>
              <a:rPr lang="en-US" dirty="0" err="1"/>
              <a:t>microagression</a:t>
            </a:r>
            <a:r>
              <a:rPr lang="en-US" dirty="0"/>
              <a:t> mosquito bite]</a:t>
            </a:r>
          </a:p>
        </p:txBody>
      </p:sp>
    </p:spTree>
    <p:extLst>
      <p:ext uri="{BB962C8B-B14F-4D97-AF65-F5344CB8AC3E}">
        <p14:creationId xmlns:p14="http://schemas.microsoft.com/office/powerpoint/2010/main" val="150499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Microagressions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Recognize</a:t>
            </a:r>
          </a:p>
          <a:p>
            <a:r>
              <a:rPr lang="en-US" dirty="0"/>
              <a:t>Be an ally</a:t>
            </a:r>
          </a:p>
        </p:txBody>
      </p:sp>
    </p:spTree>
    <p:extLst>
      <p:ext uri="{BB962C8B-B14F-4D97-AF65-F5344CB8AC3E}">
        <p14:creationId xmlns:p14="http://schemas.microsoft.com/office/powerpoint/2010/main" val="186122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8120" y="1120189"/>
            <a:ext cx="8945880" cy="3516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Intro</a:t>
            </a:r>
          </a:p>
          <a:p>
            <a:r>
              <a:rPr lang="en-US" sz="2400" dirty="0"/>
              <a:t>Competence v Humility</a:t>
            </a:r>
          </a:p>
          <a:p>
            <a:r>
              <a:rPr lang="en-US" sz="2400" dirty="0"/>
              <a:t>Respect for patients</a:t>
            </a:r>
          </a:p>
          <a:p>
            <a:r>
              <a:rPr lang="en-US" sz="2400" dirty="0"/>
              <a:t>Respect for colleagues</a:t>
            </a:r>
          </a:p>
          <a:p>
            <a:r>
              <a:rPr lang="en-US" sz="2400" dirty="0"/>
              <a:t>Disparities</a:t>
            </a:r>
          </a:p>
          <a:p>
            <a:r>
              <a:rPr lang="en-US" sz="2400" dirty="0" err="1"/>
              <a:t>Microagressions</a:t>
            </a:r>
            <a:endParaRPr lang="en-US" sz="2400" dirty="0"/>
          </a:p>
          <a:p>
            <a:r>
              <a:rPr lang="en-US" sz="2400" dirty="0"/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08481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034" y="2483647"/>
            <a:ext cx="8229600" cy="716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+mj-lt"/>
                <a:hlinkClick r:id="rId3"/>
              </a:rPr>
              <a:t>nolan.kagetsu@mountsinai.org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79806" y="3433032"/>
            <a:ext cx="4364195" cy="8482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@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nkagetsu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9" y="3891188"/>
            <a:ext cx="952920" cy="7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4" y="337795"/>
            <a:ext cx="2125972" cy="181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59" y="3747010"/>
            <a:ext cx="1157064" cy="10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78098"/>
            <a:ext cx="2273914" cy="7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3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 breathing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6" y="1081582"/>
            <a:ext cx="3326112" cy="33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D0F488A-509F-4811-94E3-1EE9B5FC0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646" y="1081583"/>
            <a:ext cx="5914632" cy="33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423"/>
            <a:ext cx="8229600" cy="63802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</a:t>
            </a:r>
            <a:br>
              <a:rPr lang="en-US" dirty="0"/>
            </a:br>
            <a:r>
              <a:rPr lang="en-US" dirty="0"/>
              <a:t>Cultural Competency for Radiology 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Should synchronize with other classes/rotations</a:t>
            </a:r>
          </a:p>
          <a:p>
            <a:r>
              <a:rPr lang="en-US" dirty="0"/>
              <a:t>Be mindful of opportunities to discuss on our rotations</a:t>
            </a:r>
          </a:p>
        </p:txBody>
      </p:sp>
    </p:spTree>
    <p:extLst>
      <p:ext uri="{BB962C8B-B14F-4D97-AF65-F5344CB8AC3E}">
        <p14:creationId xmlns:p14="http://schemas.microsoft.com/office/powerpoint/2010/main" val="241398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Humility v Cultural Competence (1998)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1797891"/>
            <a:ext cx="4791346" cy="20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8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Competence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Hispanic </a:t>
            </a:r>
            <a:r>
              <a:rPr lang="en-US" dirty="0" err="1"/>
              <a:t>pt</a:t>
            </a:r>
            <a:r>
              <a:rPr lang="en-US" dirty="0"/>
              <a:t> not given pain meds</a:t>
            </a:r>
          </a:p>
          <a:p>
            <a:r>
              <a:rPr lang="en-US" dirty="0"/>
              <a:t>Nurse “knew” that Hispanic patients overexpress “the pain they are feeling”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Competence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Hispanic </a:t>
            </a:r>
            <a:r>
              <a:rPr lang="en-US" dirty="0" err="1"/>
              <a:t>pt</a:t>
            </a:r>
            <a:r>
              <a:rPr lang="en-US" dirty="0"/>
              <a:t> not given pain meds</a:t>
            </a:r>
          </a:p>
          <a:p>
            <a:r>
              <a:rPr lang="en-US" dirty="0"/>
              <a:t>Nurse “knew” that Hispanic patients overexpress “the pain they are feeling”</a:t>
            </a:r>
          </a:p>
          <a:p>
            <a:r>
              <a:rPr lang="en-US" dirty="0"/>
              <a:t>Humility acknowledges that we are always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2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70" y="1490137"/>
            <a:ext cx="4186798" cy="25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6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patients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Pt “refused” contrast</a:t>
            </a:r>
          </a:p>
          <a:p>
            <a:r>
              <a:rPr lang="en-US" dirty="0"/>
              <a:t>Pt was “uncooperative”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5377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11072</TotalTime>
  <Words>583</Words>
  <Application>Microsoft Office PowerPoint</Application>
  <PresentationFormat>On-screen Show (16:9)</PresentationFormat>
  <Paragraphs>93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Lucida Grande</vt:lpstr>
      <vt:lpstr>Tahoma</vt:lpstr>
      <vt:lpstr>Times New Roman</vt:lpstr>
      <vt:lpstr>MountSinai</vt:lpstr>
      <vt:lpstr>Creating a Cultural Competency Curriculum</vt:lpstr>
      <vt:lpstr>Goals</vt:lpstr>
      <vt:lpstr>Square breathing</vt:lpstr>
      <vt:lpstr>Intro Cultural Competency for Radiology Electives</vt:lpstr>
      <vt:lpstr>Cultural Humility v Cultural Competence (1998)</vt:lpstr>
      <vt:lpstr>Cultural Competence fail</vt:lpstr>
      <vt:lpstr>Cultural Competence fail</vt:lpstr>
      <vt:lpstr>PowerPoint Presentation</vt:lpstr>
      <vt:lpstr>Respect for patients   </vt:lpstr>
      <vt:lpstr>Respect for patients   </vt:lpstr>
      <vt:lpstr>Respect for patients   </vt:lpstr>
      <vt:lpstr>Respect for colleagues   </vt:lpstr>
      <vt:lpstr>Respect for colleagues   </vt:lpstr>
      <vt:lpstr>Respect for colleagues   </vt:lpstr>
      <vt:lpstr>Disparities </vt:lpstr>
      <vt:lpstr>VIR</vt:lpstr>
      <vt:lpstr>Microaggression </vt:lpstr>
      <vt:lpstr>Microaggression</vt:lpstr>
      <vt:lpstr>Microagressions </vt:lpstr>
      <vt:lpstr>nolan.kagetsu@mountsinai.org  </vt:lpstr>
    </vt:vector>
  </TitlesOfParts>
  <Company>Infinia Group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Kagetsu, Nolan</cp:lastModifiedBy>
  <cp:revision>191</cp:revision>
  <dcterms:created xsi:type="dcterms:W3CDTF">2012-12-06T21:23:44Z</dcterms:created>
  <dcterms:modified xsi:type="dcterms:W3CDTF">2023-11-02T18:15:16Z</dcterms:modified>
</cp:coreProperties>
</file>