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5" r:id="rId3"/>
    <p:sldId id="293" r:id="rId4"/>
    <p:sldId id="299" r:id="rId5"/>
    <p:sldId id="295" r:id="rId6"/>
    <p:sldId id="256" r:id="rId7"/>
    <p:sldId id="298" r:id="rId8"/>
    <p:sldId id="294" r:id="rId9"/>
    <p:sldId id="292" r:id="rId10"/>
    <p:sldId id="300" r:id="rId11"/>
    <p:sldId id="296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5F87E-F8C6-4D39-AF00-1380052810B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5543A-10B5-46B1-9355-3D89D58A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1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B01E92-3A87-4FD6-9B72-9AA1A96DC58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9C7625-90ED-4440-BE61-2F70C24D540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097" name="Rectangle 1">
            <a:extLst>
              <a:ext uri="{FF2B5EF4-FFF2-40B4-BE49-F238E27FC236}">
                <a16:creationId xmlns:a16="http://schemas.microsoft.com/office/drawing/2014/main" id="{C27836AC-F1C6-47C3-8CB7-2523B43A128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764EF38F-32F8-4E13-893D-C90C912DE2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7.wdp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8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9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0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0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0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042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5C79-B6B2-EC41-B895-75479BC66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19979"/>
            <a:ext cx="9144000" cy="729331"/>
          </a:xfrm>
        </p:spPr>
        <p:txBody>
          <a:bodyPr>
            <a:normAutofit/>
          </a:bodyPr>
          <a:lstStyle>
            <a:lvl1pPr marL="0" indent="0" algn="ctr">
              <a:buNone/>
              <a:defRPr sz="18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0C38A-F466-D84F-99B9-99856C5AE5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9225" y="4648205"/>
            <a:ext cx="973559" cy="12593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D60042-FB4E-E64B-9CD6-98FFAD1B45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6306472"/>
            <a:ext cx="9144000" cy="551528"/>
          </a:xfrm>
        </p:spPr>
        <p:txBody>
          <a:bodyPr>
            <a:normAutofit/>
          </a:bodyPr>
          <a:lstStyle>
            <a:lvl1pPr marL="0" indent="0" algn="ctr">
              <a:buNone/>
              <a:defRPr sz="900" b="1" i="0" spc="10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883" indent="0">
              <a:buNone/>
              <a:defRPr/>
            </a:lvl2pPr>
          </a:lstStyle>
          <a:p>
            <a:pPr lvl="0"/>
            <a:r>
              <a:rPr lang="en-US" dirty="0"/>
              <a:t>DATE OF PRESENTATION  |  LOCATION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0598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+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6EEBAEB-A8E1-4F43-9BB1-043C488B1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69899" r="1"/>
          <a:stretch/>
        </p:blipFill>
        <p:spPr>
          <a:xfrm>
            <a:off x="6096000" y="4791118"/>
            <a:ext cx="6089651" cy="2060533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CDB78E4-D553-6F41-8C2B-2A39EF449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</a:extLst>
          </a:blip>
          <a:srcRect l="50000" t="-241" r="1" b="30344"/>
          <a:stretch/>
        </p:blipFill>
        <p:spPr>
          <a:xfrm>
            <a:off x="6095999" y="1"/>
            <a:ext cx="6089651" cy="4784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2"/>
            <a:ext cx="4906083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30"/>
            <a:ext cx="5147923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8"/>
            <a:ext cx="710339" cy="9105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048058-35DC-4A43-AC61-E578A8A7F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5902" y="457200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34288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685766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02864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0376360-71FF-A144-930F-A825AC39BD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5902" y="1889599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34288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685766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02864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34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235CA03-F352-BA42-90A3-D4E973E431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5902" y="3328347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34288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685766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02864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ACB5C-C86C-644D-BA6A-BE0D86E9F1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303" y="457204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884" indent="0">
              <a:buNone/>
              <a:defRPr>
                <a:solidFill>
                  <a:schemeClr val="bg1"/>
                </a:solidFill>
              </a:defRPr>
            </a:lvl2pPr>
            <a:lvl3pPr marL="685766" indent="0">
              <a:buNone/>
              <a:defRPr>
                <a:solidFill>
                  <a:schemeClr val="bg1"/>
                </a:solidFill>
              </a:defRPr>
            </a:lvl3pPr>
            <a:lvl4pPr marL="1028649" indent="0">
              <a:buNone/>
              <a:defRPr>
                <a:solidFill>
                  <a:schemeClr val="bg1"/>
                </a:solidFill>
              </a:defRPr>
            </a:lvl4pPr>
            <a:lvl5pPr marL="137153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242E3C7-488E-2044-BA91-10A81BED4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303" y="1882592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884" indent="0">
              <a:buNone/>
              <a:defRPr>
                <a:solidFill>
                  <a:schemeClr val="bg1"/>
                </a:solidFill>
              </a:defRPr>
            </a:lvl2pPr>
            <a:lvl3pPr marL="685766" indent="0">
              <a:buNone/>
              <a:defRPr>
                <a:solidFill>
                  <a:schemeClr val="bg1"/>
                </a:solidFill>
              </a:defRPr>
            </a:lvl3pPr>
            <a:lvl4pPr marL="1028649" indent="0">
              <a:buNone/>
              <a:defRPr>
                <a:solidFill>
                  <a:schemeClr val="bg1"/>
                </a:solidFill>
              </a:defRPr>
            </a:lvl4pPr>
            <a:lvl5pPr marL="137153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F2608FF-D3A0-6741-8008-9C7E70BE0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303" y="3334871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884" indent="0">
              <a:buNone/>
              <a:defRPr>
                <a:solidFill>
                  <a:schemeClr val="bg1"/>
                </a:solidFill>
              </a:defRPr>
            </a:lvl2pPr>
            <a:lvl3pPr marL="685766" indent="0">
              <a:buNone/>
              <a:defRPr>
                <a:solidFill>
                  <a:schemeClr val="bg1"/>
                </a:solidFill>
              </a:defRPr>
            </a:lvl3pPr>
            <a:lvl4pPr marL="1028649" indent="0">
              <a:buNone/>
              <a:defRPr>
                <a:solidFill>
                  <a:schemeClr val="bg1"/>
                </a:solidFill>
              </a:defRPr>
            </a:lvl4pPr>
            <a:lvl5pPr marL="137153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D75867F-2F5B-AB40-8B0B-B0861743F98F}"/>
              </a:ext>
            </a:extLst>
          </p:cNvPr>
          <p:cNvSpPr txBox="1">
            <a:spLocks/>
          </p:cNvSpPr>
          <p:nvPr userDrawn="1"/>
        </p:nvSpPr>
        <p:spPr>
          <a:xfrm>
            <a:off x="6565900" y="613123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z="1350" smtClean="0">
                <a:solidFill>
                  <a:schemeClr val="bg1"/>
                </a:solidFill>
              </a:rPr>
              <a:pPr algn="l"/>
              <a:t>‹#›</a:t>
            </a:fld>
            <a:endParaRPr 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44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3647AC-6B58-154F-A35F-899B9B14388F}"/>
              </a:ext>
            </a:extLst>
          </p:cNvPr>
          <p:cNvCxnSpPr/>
          <p:nvPr userDrawn="1"/>
        </p:nvCxnSpPr>
        <p:spPr>
          <a:xfrm>
            <a:off x="4065495" y="1116107"/>
            <a:ext cx="0" cy="46257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414887-EDEC-EA46-AE17-11A700D93405}"/>
              </a:ext>
            </a:extLst>
          </p:cNvPr>
          <p:cNvCxnSpPr/>
          <p:nvPr userDrawn="1"/>
        </p:nvCxnSpPr>
        <p:spPr>
          <a:xfrm>
            <a:off x="8130988" y="1116107"/>
            <a:ext cx="0" cy="46257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5FDBDC-85D9-0A44-8530-78819EEC4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6526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8625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6BB51E8-22C5-3A48-97D1-3EEDCADFD7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4048" y="146526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8625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34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A3C4111-5524-C344-BEB6-9E79791D36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13696" y="146526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8625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5BD5BF8-B107-E24C-A763-A1D63FD4BA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342884" indent="0" algn="ctr">
              <a:buNone/>
              <a:defRPr>
                <a:solidFill>
                  <a:schemeClr val="bg1"/>
                </a:solidFill>
              </a:defRPr>
            </a:lvl2pPr>
            <a:lvl3pPr marL="685766" indent="0" algn="ctr">
              <a:buNone/>
              <a:defRPr>
                <a:solidFill>
                  <a:schemeClr val="bg1"/>
                </a:solidFill>
              </a:defRPr>
            </a:lvl3pPr>
            <a:lvl4pPr marL="1028649" indent="0" algn="ctr">
              <a:buNone/>
              <a:defRPr>
                <a:solidFill>
                  <a:schemeClr val="bg1"/>
                </a:solidFill>
              </a:defRPr>
            </a:lvl4pPr>
            <a:lvl5pPr marL="1371532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73D3580-B1DA-754B-BFC0-BBCCBF597C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7496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342884" indent="0" algn="ctr">
              <a:buNone/>
              <a:defRPr>
                <a:solidFill>
                  <a:schemeClr val="bg1"/>
                </a:solidFill>
              </a:defRPr>
            </a:lvl2pPr>
            <a:lvl3pPr marL="685766" indent="0" algn="ctr">
              <a:buNone/>
              <a:defRPr>
                <a:solidFill>
                  <a:schemeClr val="bg1"/>
                </a:solidFill>
              </a:defRPr>
            </a:lvl3pPr>
            <a:lvl4pPr marL="1028649" indent="0" algn="ctr">
              <a:buNone/>
              <a:defRPr>
                <a:solidFill>
                  <a:schemeClr val="bg1"/>
                </a:solidFill>
              </a:defRPr>
            </a:lvl4pPr>
            <a:lvl5pPr marL="1371532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688C5D99-3E9D-D047-84E2-FF313C37C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3696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  <a:lvl2pPr marL="342884" indent="0" algn="ctr">
              <a:buNone/>
              <a:defRPr>
                <a:solidFill>
                  <a:schemeClr val="bg1"/>
                </a:solidFill>
              </a:defRPr>
            </a:lvl2pPr>
            <a:lvl3pPr marL="685766" indent="0" algn="ctr">
              <a:buNone/>
              <a:defRPr>
                <a:solidFill>
                  <a:schemeClr val="bg1"/>
                </a:solidFill>
              </a:defRPr>
            </a:lvl3pPr>
            <a:lvl4pPr marL="1028649" indent="0" algn="ctr">
              <a:buNone/>
              <a:defRPr>
                <a:solidFill>
                  <a:schemeClr val="bg1"/>
                </a:solidFill>
              </a:defRPr>
            </a:lvl4pPr>
            <a:lvl5pPr marL="1371532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0B2211-D0EE-9242-A492-B173E1BB3C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8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4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and 1Li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4E1485D-3230-F44A-AD4D-B2585F309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478" t="-91" r="2" b="-1"/>
          <a:stretch/>
        </p:blipFill>
        <p:spPr>
          <a:xfrm>
            <a:off x="7615826" y="2"/>
            <a:ext cx="4569825" cy="6851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2"/>
            <a:ext cx="6489011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30"/>
            <a:ext cx="6489011" cy="45720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8"/>
            <a:ext cx="710339" cy="91052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4CF328-9FC5-DF42-A930-2C0CE17F7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04127" y="700439"/>
            <a:ext cx="18288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12222B-BFE5-F645-BAC0-77A21CE824EF}"/>
              </a:ext>
            </a:extLst>
          </p:cNvPr>
          <p:cNvSpPr txBox="1">
            <a:spLocks/>
          </p:cNvSpPr>
          <p:nvPr userDrawn="1"/>
        </p:nvSpPr>
        <p:spPr>
          <a:xfrm>
            <a:off x="7953013" y="613123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z="1350" smtClean="0">
                <a:solidFill>
                  <a:schemeClr val="bg1"/>
                </a:solidFill>
              </a:rPr>
              <a:pPr algn="l"/>
              <a:t>‹#›</a:t>
            </a:fld>
            <a:endParaRPr 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36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E0900D-B761-8442-955C-FA163B7C7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-91" r="70021" b="-1"/>
          <a:stretch/>
        </p:blipFill>
        <p:spPr>
          <a:xfrm>
            <a:off x="1" y="2"/>
            <a:ext cx="3657600" cy="6851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3" y="548642"/>
            <a:ext cx="2842767" cy="29889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lorem ipsum lorem ipsum photo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57601" y="1"/>
            <a:ext cx="8534400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5E9647-C285-F549-B4CC-166DC3F7A5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490278"/>
            <a:ext cx="710339" cy="910525"/>
          </a:xfrm>
          <a:prstGeom prst="rect">
            <a:avLst/>
          </a:prstGeom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12E805CD-2B62-1D49-9D46-8BDAF2BFA49B}"/>
              </a:ext>
            </a:extLst>
          </p:cNvPr>
          <p:cNvSpPr/>
          <p:nvPr userDrawn="1"/>
        </p:nvSpPr>
        <p:spPr>
          <a:xfrm rot="5400000">
            <a:off x="3117088" y="3720514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8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FDCD33-87D8-EC46-8BFC-48ACFCD6F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73285" r="50001" b="-1"/>
          <a:stretch/>
        </p:blipFill>
        <p:spPr>
          <a:xfrm>
            <a:off x="2" y="5022850"/>
            <a:ext cx="6095997" cy="1828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8585" y="5486403"/>
            <a:ext cx="3272536" cy="91052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lorem ipsum lorem ipsum photo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1" y="1"/>
            <a:ext cx="6096001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5E9647-C285-F549-B4CC-166DC3F7A5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486403"/>
            <a:ext cx="710339" cy="910525"/>
          </a:xfrm>
          <a:prstGeom prst="rect">
            <a:avLst/>
          </a:prstGeom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12E805CD-2B62-1D49-9D46-8BDAF2BFA49B}"/>
              </a:ext>
            </a:extLst>
          </p:cNvPr>
          <p:cNvSpPr/>
          <p:nvPr userDrawn="1"/>
        </p:nvSpPr>
        <p:spPr>
          <a:xfrm rot="5400000">
            <a:off x="5532120" y="5894984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69C2751-724B-084C-8FD0-F226A51728EB}"/>
              </a:ext>
            </a:extLst>
          </p:cNvPr>
          <p:cNvSpPr/>
          <p:nvPr userDrawn="1"/>
        </p:nvSpPr>
        <p:spPr>
          <a:xfrm>
            <a:off x="5532120" y="5519243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8E14F5-3B34-3345-9CDD-E5A2CD563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5029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8819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2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2D34DB5-983F-0A42-86BF-DA9909289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09" t="-91" r="2" b="75532"/>
          <a:stretch/>
        </p:blipFill>
        <p:spPr>
          <a:xfrm>
            <a:off x="-31400" y="2"/>
            <a:ext cx="12217051" cy="16811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514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40298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02981" cy="3514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2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8672CB-F25A-8243-920C-A4CEC6DADD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416437"/>
            <a:ext cx="710339" cy="91052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AEB2932-8116-6A40-A3AE-8ADD55E9AC45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3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350" smtClean="0">
                <a:solidFill>
                  <a:schemeClr val="tx1"/>
                </a:solidFill>
              </a:rPr>
              <a:pPr/>
              <a:t>‹#›</a:t>
            </a:fld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3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6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and 2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7F736E2-93B9-0A43-8C89-DBF115D31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09" t="-91" r="2" b="75532"/>
          <a:stretch/>
        </p:blipFill>
        <p:spPr>
          <a:xfrm>
            <a:off x="-31400" y="2"/>
            <a:ext cx="12217051" cy="16811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1950103"/>
            <a:ext cx="3563471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3" y="2841251"/>
            <a:ext cx="3563471" cy="351439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2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8672CB-F25A-8243-920C-A4CEC6DADD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416437"/>
            <a:ext cx="710339" cy="91052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5B516-1988-174F-9581-3E03BC557C8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14267" y="1950103"/>
            <a:ext cx="3563469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72B652D-A7DC-C448-85BB-0FC91D265F9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14267" y="2841251"/>
            <a:ext cx="3563468" cy="351439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A1A94E-DB32-0941-88D1-D796254C3DD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135475" y="1950103"/>
            <a:ext cx="3563469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BC90C62-D738-6F4E-82BE-E9618E63E09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35475" y="2841251"/>
            <a:ext cx="3563469" cy="351439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FE75866-C199-8042-840D-BA95EB17D157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3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350" smtClean="0">
                <a:solidFill>
                  <a:schemeClr val="tx1"/>
                </a:solidFill>
              </a:rPr>
              <a:pPr/>
              <a:t>‹#›</a:t>
            </a:fld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6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2List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6"/>
            <a:ext cx="5540375" cy="27791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40298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402981" cy="27791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2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28D5CA-94BA-F04A-9D12-4BC6D5FCC2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8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79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ostlyBlank"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FA5F-C52E-364D-85CE-D1091010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540"/>
            <a:ext cx="10896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CA5FC5-CA85-1D4F-BB51-71D608EFF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8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61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MostlyBlank"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FA5F-C52E-364D-85CE-D1091010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540"/>
            <a:ext cx="10896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CA5FC5-CA85-1D4F-BB51-71D608EFF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71059"/>
            <a:ext cx="710339" cy="91052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5ABF42-3E0B-0D45-9069-B2B7CCB54ED2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3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350" smtClean="0">
                <a:solidFill>
                  <a:schemeClr val="tx1"/>
                </a:solidFill>
              </a:rPr>
              <a:pPr/>
              <a:t>‹#›</a:t>
            </a:fld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2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924988"/>
            <a:ext cx="11499448" cy="15040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125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 lorem ipsum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D26AB-564E-334B-AAC7-EAA68B943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642" y="5479759"/>
            <a:ext cx="711583" cy="92048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716103-B16D-A04C-8864-10DE367B1113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3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350" smtClean="0">
                <a:solidFill>
                  <a:schemeClr val="bg1"/>
                </a:solidFill>
              </a:rPr>
              <a:pPr/>
              <a:t>‹#›</a:t>
            </a:fld>
            <a:endParaRPr 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2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4" y="457200"/>
            <a:ext cx="4314825" cy="1429352"/>
          </a:xfrm>
          <a:prstGeom prst="rect">
            <a:avLst/>
          </a:prstGeom>
        </p:spPr>
        <p:txBody>
          <a:bodyPr anchor="b"/>
          <a:lstStyle>
            <a:lvl1pPr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2" y="457203"/>
            <a:ext cx="6391993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7FA85-E10D-D648-993E-7F4AB3E5A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4" y="2057400"/>
            <a:ext cx="4314825" cy="2938112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AAAC8-05BE-3D47-BE46-7025DC5A85D1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3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350" smtClean="0">
                <a:solidFill>
                  <a:schemeClr val="tx1"/>
                </a:solidFill>
              </a:rPr>
              <a:pPr/>
              <a:t>‹#›</a:t>
            </a:fld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12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2192000" cy="50625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002CA63-DFFB-BF4A-92E0-A2060865DA04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3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350" smtClean="0">
                <a:solidFill>
                  <a:schemeClr val="tx1"/>
                </a:solidFill>
              </a:rPr>
              <a:pPr/>
              <a:t>‹#›</a:t>
            </a:fld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41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33663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7"/>
            <a:ext cx="1117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3A154C-5E8F-A541-AA2B-50959EA7F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8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34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0294C-8379-344C-BCA1-8CC8D30A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CBF7F2-D404-0A49-AC8D-48A9E0D74770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3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350" smtClean="0">
                <a:solidFill>
                  <a:schemeClr val="tx1"/>
                </a:solidFill>
              </a:rPr>
              <a:pPr/>
              <a:t>‹#›</a:t>
            </a:fld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75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er and 1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2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9"/>
            <a:ext cx="11123843" cy="31698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910578-811B-3C4A-A133-DF9AB64AA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8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9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2192000" cy="50625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F4657C-C48B-954C-B18F-13AD8E08A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8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33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0294C-8379-344C-BCA1-8CC8D30A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991A-7C62-F44E-92F2-8CFD709CA216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8B1737-B936-6042-A59A-95AD4D1D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83940B-173C-A944-8045-19982A9C3B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8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90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7"/>
            <a:ext cx="1117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DC1181-D452-B345-98C6-EA169D762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8"/>
            <a:ext cx="710339" cy="9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24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9"/>
            <a:ext cx="11176000" cy="910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DC1181-D452-B345-98C6-EA169D762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274639"/>
            <a:ext cx="710339" cy="9105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7D8CA0-1A3E-DD4D-A2F5-96FBBF5E8A18}"/>
              </a:ext>
            </a:extLst>
          </p:cNvPr>
          <p:cNvSpPr/>
          <p:nvPr userDrawn="1"/>
        </p:nvSpPr>
        <p:spPr>
          <a:xfrm>
            <a:off x="3698240" y="1381760"/>
            <a:ext cx="9144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C3D73-10F0-6E46-A524-9EF7FB09F1D1}"/>
              </a:ext>
            </a:extLst>
          </p:cNvPr>
          <p:cNvSpPr txBox="1"/>
          <p:nvPr userDrawn="1"/>
        </p:nvSpPr>
        <p:spPr>
          <a:xfrm>
            <a:off x="3850640" y="1381760"/>
            <a:ext cx="211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spc="150" baseline="0" dirty="0">
                <a:latin typeface="Arial Black" panose="020B0604020202020204" pitchFamily="34" charset="0"/>
                <a:cs typeface="Arial Black" panose="020B0604020202020204" pitchFamily="34" charset="0"/>
              </a:rPr>
              <a:t>AFTER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D855D-8018-974D-A081-9CBB6AECD7A8}"/>
              </a:ext>
            </a:extLst>
          </p:cNvPr>
          <p:cNvSpPr txBox="1"/>
          <p:nvPr userDrawn="1"/>
        </p:nvSpPr>
        <p:spPr>
          <a:xfrm>
            <a:off x="1441704" y="1381760"/>
            <a:ext cx="211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spc="150" baseline="0" dirty="0">
                <a:latin typeface="Arial Black" panose="020B0604020202020204" pitchFamily="34" charset="0"/>
                <a:cs typeface="Arial Black" panose="020B0604020202020204" pitchFamily="34" charset="0"/>
              </a:rPr>
              <a:t>BEFORE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6C5BF0-AC72-084E-8E32-B4DE54C385CE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3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350" smtClean="0">
                <a:solidFill>
                  <a:schemeClr val="tx1"/>
                </a:solidFill>
              </a:rPr>
              <a:pPr/>
              <a:t>‹#›</a:t>
            </a:fld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94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1D26AB-564E-334B-AAC7-EAA68B943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3599" y="5479759"/>
            <a:ext cx="711583" cy="9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56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9"/>
            <a:ext cx="11176000" cy="910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DC1181-D452-B345-98C6-EA169D762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274639"/>
            <a:ext cx="710339" cy="91052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2AD02B-6DC2-EA42-9DC8-5FED22431270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3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350" smtClean="0">
                <a:solidFill>
                  <a:schemeClr val="tx1"/>
                </a:solidFill>
              </a:rPr>
              <a:pPr/>
              <a:t>‹#›</a:t>
            </a:fld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67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042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5C79-B6B2-EC41-B895-75479BC66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19976"/>
            <a:ext cx="9144000" cy="72933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0C38A-F466-D84F-99B9-99856C5AE5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9222" y="4648202"/>
            <a:ext cx="973559" cy="12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87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D4C29-E1CD-4879-92E4-70B1B1616190}" type="datetime4">
              <a:rPr lang="en-US"/>
              <a:pPr>
                <a:defRPr/>
              </a:pPr>
              <a:t>November 23, 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620D8-5FEC-4A9F-BC9F-9FFF81128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7203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7C4B8-F494-43A5-A41E-F5C12D861422}" type="datetime4">
              <a:rPr lang="en-US"/>
              <a:pPr>
                <a:defRPr/>
              </a:pPr>
              <a:t>November 23, 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9D7A-1FAD-497F-9938-7A88BE30C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7408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C3E0-415F-4C5C-B014-DEF600AC5798}" type="datetime4">
              <a:rPr lang="en-US"/>
              <a:pPr>
                <a:defRPr/>
              </a:pPr>
              <a:t>November 23, 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62BB-127F-4728-8AB9-25AAE4C0FE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785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1117600" y="6324600"/>
            <a:ext cx="203200" cy="4572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Frutiger LT Std 55 Roman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aseline="30000" dirty="0"/>
              <a:t> | 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759200" y="6324600"/>
            <a:ext cx="203200" cy="4572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Frutiger LT Std 55 Roman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aseline="30000" dirty="0"/>
              <a:t> |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50000"/>
              <a:alpha val="51000"/>
            </a:schemeClr>
          </a:solidFill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Sabon LT Std" pitchFamily="18" charset="0"/>
              </a:defRPr>
            </a:lvl1pPr>
            <a:lvl2pPr>
              <a:defRPr sz="3200">
                <a:solidFill>
                  <a:schemeClr val="bg1"/>
                </a:solidFill>
                <a:latin typeface="Sabon LT Std" pitchFamily="18" charset="0"/>
              </a:defRPr>
            </a:lvl2pPr>
            <a:lvl3pPr>
              <a:defRPr sz="2800">
                <a:solidFill>
                  <a:schemeClr val="bg1"/>
                </a:solidFill>
                <a:latin typeface="Sabon LT Std" pitchFamily="18" charset="0"/>
              </a:defRPr>
            </a:lvl3pPr>
            <a:lvl4pPr>
              <a:defRPr sz="2800">
                <a:solidFill>
                  <a:schemeClr val="bg1"/>
                </a:solidFill>
                <a:latin typeface="Sabon LT Std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Sabon LT Std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962400" y="6340476"/>
            <a:ext cx="162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Frutiger LT Std 55 Roman" pitchFamily="34" charset="0"/>
              </a:defRPr>
            </a:lvl1pPr>
          </a:lstStyle>
          <a:p>
            <a:pPr>
              <a:defRPr/>
            </a:pPr>
            <a:fld id="{21DBAE87-6C10-4DA5-8499-D0EE0F08AA76}" type="datetime4">
              <a:rPr lang="en-US"/>
              <a:pPr>
                <a:defRPr/>
              </a:pPr>
              <a:t>November 23, 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0800" y="6340476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Frutiger LT Std 55 Roman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4047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Frutiger LT Std 55 Roman" pitchFamily="34" charset="0"/>
              </a:defRPr>
            </a:lvl1pPr>
          </a:lstStyle>
          <a:p>
            <a:pPr>
              <a:defRPr/>
            </a:pPr>
            <a:fld id="{1F2CD06E-4FD5-475C-B04E-701D546DF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65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7D37-6BCE-46C0-B7D5-A4F2BF854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364788"/>
            <a:ext cx="10513920" cy="13266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962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1D26AB-564E-334B-AAC7-EAA68B943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642" y="5479759"/>
            <a:ext cx="711583" cy="920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E24DA-1CB1-1247-9A4B-C5936F5034A4}"/>
              </a:ext>
            </a:extLst>
          </p:cNvPr>
          <p:cNvSpPr txBox="1"/>
          <p:nvPr userDrawn="1"/>
        </p:nvSpPr>
        <p:spPr>
          <a:xfrm>
            <a:off x="358816" y="457763"/>
            <a:ext cx="108802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0" b="1" i="0" dirty="0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60E450-63ED-FA4B-8CD9-7EF452BE7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7" y="4386268"/>
            <a:ext cx="8897939" cy="846137"/>
          </a:xfrm>
        </p:spPr>
        <p:txBody>
          <a:bodyPr>
            <a:normAutofit/>
          </a:bodyPr>
          <a:lstStyle>
            <a:lvl1pPr marL="0" indent="-342884">
              <a:buNone/>
              <a:tabLst>
                <a:tab pos="205730" algn="l"/>
              </a:tabLst>
              <a:defRPr sz="1350" b="1" i="0" spc="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—NAME O. PERSON</a:t>
            </a:r>
            <a:br>
              <a:rPr lang="en-US"/>
            </a:br>
            <a:r>
              <a:rPr lang="en-US"/>
              <a:t>	TITLE OF QUOTED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CE4664-7C88-1A41-B534-F53D664DEB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5" y="1273370"/>
            <a:ext cx="10402961" cy="27894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Quote goes here click to edit master style lorem ipsum click to edit master style lorem ipsum here click to edit ipsum master style lorem ipsum”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85734C-5CCD-B84A-90C0-C65665C081AC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3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350" smtClean="0">
                <a:solidFill>
                  <a:schemeClr val="bg1"/>
                </a:solidFill>
              </a:rPr>
              <a:pPr/>
              <a:t>‹#›</a:t>
            </a:fld>
            <a:endParaRPr 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1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5" y="1273370"/>
            <a:ext cx="10402961" cy="27894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Quote goes here click to edit master style lorem ipsum click to edit master style lorem ipsum here click to edit ipsum master style lorem ipsum”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D26AB-564E-334B-AAC7-EAA68B943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642" y="5479759"/>
            <a:ext cx="711583" cy="920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E24DA-1CB1-1247-9A4B-C5936F5034A4}"/>
              </a:ext>
            </a:extLst>
          </p:cNvPr>
          <p:cNvSpPr txBox="1"/>
          <p:nvPr userDrawn="1"/>
        </p:nvSpPr>
        <p:spPr>
          <a:xfrm>
            <a:off x="358816" y="457763"/>
            <a:ext cx="108802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0" b="1" i="0" dirty="0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60E450-63ED-FA4B-8CD9-7EF452BE7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7" y="4386268"/>
            <a:ext cx="8897939" cy="846137"/>
          </a:xfrm>
        </p:spPr>
        <p:txBody>
          <a:bodyPr>
            <a:normAutofit/>
          </a:bodyPr>
          <a:lstStyle>
            <a:lvl1pPr marL="0" indent="-342884">
              <a:buNone/>
              <a:tabLst>
                <a:tab pos="205730" algn="l"/>
              </a:tabLst>
              <a:defRPr sz="1350" b="1" i="0" spc="15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—NAME O. PERSON</a:t>
            </a:r>
            <a:br>
              <a:rPr lang="en-US" dirty="0"/>
            </a:br>
            <a:r>
              <a:rPr lang="en-US" dirty="0"/>
              <a:t>	TITLE OF QUOTED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D000FB-E786-EA4B-9D92-DE4D0C944AA4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3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z="1350" smtClean="0">
                <a:solidFill>
                  <a:schemeClr val="bg1"/>
                </a:solidFill>
              </a:rPr>
              <a:pPr/>
              <a:t>‹#›</a:t>
            </a:fld>
            <a:endParaRPr 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5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sts+NarrowPhoto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277737-A8CC-9D41-AF92-CEF6E2652DA8}"/>
              </a:ext>
            </a:extLst>
          </p:cNvPr>
          <p:cNvSpPr/>
          <p:nvPr userDrawn="1"/>
        </p:nvSpPr>
        <p:spPr>
          <a:xfrm>
            <a:off x="9455149" y="-1"/>
            <a:ext cx="2736851" cy="47974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B5D44FD-EC2B-BA47-A5B7-8FBCA2CC7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7529" t="69899"/>
          <a:stretch/>
        </p:blipFill>
        <p:spPr>
          <a:xfrm>
            <a:off x="9455149" y="4797469"/>
            <a:ext cx="2736851" cy="2060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2"/>
            <a:ext cx="6489011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30"/>
            <a:ext cx="393681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48800" y="1"/>
            <a:ext cx="2743200" cy="47974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8"/>
            <a:ext cx="710339" cy="91052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31C0C7-7F08-FD45-A343-7AAFCD6966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14573" y="1825630"/>
            <a:ext cx="393681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51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Photo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455CDD-6175-A74F-ABB3-D7D0F2634141}"/>
              </a:ext>
            </a:extLst>
          </p:cNvPr>
          <p:cNvSpPr/>
          <p:nvPr userDrawn="1"/>
        </p:nvSpPr>
        <p:spPr>
          <a:xfrm>
            <a:off x="7620002" y="-1"/>
            <a:ext cx="4571999" cy="479746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96284BF-B9BE-EE49-B8EC-A60012C19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13" t="69899"/>
          <a:stretch/>
        </p:blipFill>
        <p:spPr>
          <a:xfrm>
            <a:off x="7620002" y="4791118"/>
            <a:ext cx="4565649" cy="2060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2"/>
            <a:ext cx="6489011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6489011" cy="397005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0802" y="-1"/>
            <a:ext cx="4572001" cy="479746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8"/>
            <a:ext cx="710339" cy="91052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DBE0CFE-AAC2-B743-B771-46DC9F4B9897}"/>
              </a:ext>
            </a:extLst>
          </p:cNvPr>
          <p:cNvSpPr txBox="1">
            <a:spLocks/>
          </p:cNvSpPr>
          <p:nvPr userDrawn="1"/>
        </p:nvSpPr>
        <p:spPr>
          <a:xfrm>
            <a:off x="7953013" y="613123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z="1350" smtClean="0">
                <a:solidFill>
                  <a:schemeClr val="bg1"/>
                </a:solidFill>
              </a:rPr>
              <a:pPr algn="l"/>
              <a:t>‹#›</a:t>
            </a:fld>
            <a:endParaRPr 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31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Photo+ShortCaption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B6FBB3-3338-4B4E-AD34-2D7EF780D996}"/>
              </a:ext>
            </a:extLst>
          </p:cNvPr>
          <p:cNvSpPr/>
          <p:nvPr userDrawn="1"/>
        </p:nvSpPr>
        <p:spPr>
          <a:xfrm>
            <a:off x="7620002" y="-1"/>
            <a:ext cx="4571999" cy="411480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9F8541C-9DA0-6245-B1DC-44B54882C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13" t="60019"/>
          <a:stretch/>
        </p:blipFill>
        <p:spPr>
          <a:xfrm>
            <a:off x="7620002" y="4114802"/>
            <a:ext cx="4565649" cy="2736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2"/>
            <a:ext cx="6489011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30"/>
            <a:ext cx="6489011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0001" y="0"/>
            <a:ext cx="4572001" cy="41148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8"/>
            <a:ext cx="710339" cy="9105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D4ADCB-18AE-4745-ACA2-7C3091EB18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85095" y="4347276"/>
            <a:ext cx="3254471" cy="91052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Short caption for photo above goes here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3BB6B23-ED3A-8B4A-9ADD-9B20BF2AC871}"/>
              </a:ext>
            </a:extLst>
          </p:cNvPr>
          <p:cNvSpPr/>
          <p:nvPr userDrawn="1"/>
        </p:nvSpPr>
        <p:spPr>
          <a:xfrm>
            <a:off x="8019440" y="4414509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748B05-323F-6442-B539-7D8C4C87C98C}"/>
              </a:ext>
            </a:extLst>
          </p:cNvPr>
          <p:cNvSpPr txBox="1">
            <a:spLocks/>
          </p:cNvSpPr>
          <p:nvPr userDrawn="1"/>
        </p:nvSpPr>
        <p:spPr>
          <a:xfrm>
            <a:off x="7953013" y="613123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z="1350" smtClean="0">
                <a:solidFill>
                  <a:schemeClr val="bg1"/>
                </a:solidFill>
              </a:rPr>
              <a:pPr algn="l"/>
              <a:t>‹#›</a:t>
            </a:fld>
            <a:endParaRPr 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40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F39A1D6-DBBB-A847-838A-96CE92F5E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69899" r="1"/>
          <a:stretch/>
        </p:blipFill>
        <p:spPr>
          <a:xfrm>
            <a:off x="6096000" y="4791118"/>
            <a:ext cx="6089651" cy="206053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9B96961-9CB9-EE40-B746-84089B11E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</a:extLst>
          </a:blip>
          <a:srcRect l="50000" t="-241" r="1" b="30344"/>
          <a:stretch/>
        </p:blipFill>
        <p:spPr>
          <a:xfrm>
            <a:off x="6095999" y="1"/>
            <a:ext cx="6089651" cy="4784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2"/>
            <a:ext cx="490608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30"/>
            <a:ext cx="5147923" cy="45720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F0CB8-F49A-C441-BF40-B6D80E474E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5" y="5490278"/>
            <a:ext cx="710339" cy="9105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048058-35DC-4A43-AC61-E578A8A7F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5903" y="457201"/>
            <a:ext cx="5173663" cy="3883068"/>
          </a:xfrm>
        </p:spPr>
        <p:txBody>
          <a:bodyPr anchor="ctr">
            <a:normAutofit/>
          </a:bodyPr>
          <a:lstStyle>
            <a:lvl1pPr marL="0" indent="0">
              <a:buNone/>
              <a:defRPr sz="33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34288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685766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02864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Callout goes here click to edit text lorem ipsum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665C7E-A117-004C-B46F-3CDD89974B8B}"/>
              </a:ext>
            </a:extLst>
          </p:cNvPr>
          <p:cNvSpPr txBox="1">
            <a:spLocks/>
          </p:cNvSpPr>
          <p:nvPr userDrawn="1"/>
        </p:nvSpPr>
        <p:spPr>
          <a:xfrm>
            <a:off x="6565903" y="613123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z="1350" smtClean="0">
                <a:solidFill>
                  <a:schemeClr val="bg1"/>
                </a:solidFill>
              </a:rPr>
              <a:pPr algn="l"/>
              <a:t>‹#›</a:t>
            </a:fld>
            <a:endParaRPr 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56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8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28F7F-E18C-694F-A7DF-1F320F61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540"/>
            <a:ext cx="10896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0B7E5-2DB3-4347-B259-884695F55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7"/>
            <a:ext cx="10896600" cy="346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75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hub.ama-assn.org/acr-lifelong-learning/interactive/1854495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hyperlink" Target="https://doi.org/10.1148/rg.2017170047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139E90-850D-4363-A056-D8C0D5415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123" y="179414"/>
            <a:ext cx="7710615" cy="2405449"/>
          </a:xfrm>
        </p:spPr>
        <p:txBody>
          <a:bodyPr>
            <a:noAutofit/>
          </a:bodyPr>
          <a:lstStyle/>
          <a:p>
            <a:r>
              <a:rPr lang="en-US" sz="4000" dirty="0"/>
              <a:t>Actions to Address Health Care Disparities in </a:t>
            </a:r>
            <a:r>
              <a:rPr lang="en-US" sz="4000" dirty="0" err="1"/>
              <a:t>Radioloigy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49F97-32A4-344E-9E01-0BC48726C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7058" y="2857499"/>
            <a:ext cx="7180747" cy="1906089"/>
          </a:xfrm>
        </p:spPr>
        <p:txBody>
          <a:bodyPr>
            <a:normAutofit fontScale="32500" lnSpcReduction="20000"/>
          </a:bodyPr>
          <a:lstStyle/>
          <a:p>
            <a:r>
              <a:rPr lang="en-US" sz="4400" b="1" dirty="0"/>
              <a:t>Carolynn M. DeBenedectis, MD</a:t>
            </a:r>
          </a:p>
          <a:p>
            <a:r>
              <a:rPr lang="en-US" sz="4400" b="1" dirty="0">
                <a:solidFill>
                  <a:srgbClr val="FFFF00"/>
                </a:solidFill>
              </a:rPr>
              <a:t>Associate Professor</a:t>
            </a:r>
          </a:p>
          <a:p>
            <a:r>
              <a:rPr lang="en-US" sz="4400" b="1" dirty="0">
                <a:solidFill>
                  <a:srgbClr val="FFFF00"/>
                </a:solidFill>
              </a:rPr>
              <a:t>Vice Chair for Education</a:t>
            </a:r>
          </a:p>
          <a:p>
            <a:r>
              <a:rPr lang="en-US" sz="4400" b="1" dirty="0">
                <a:solidFill>
                  <a:srgbClr val="FFFF00"/>
                </a:solidFill>
              </a:rPr>
              <a:t>Director, Residency Program</a:t>
            </a:r>
          </a:p>
          <a:p>
            <a:r>
              <a:rPr lang="en-US" sz="4400" b="1" dirty="0">
                <a:solidFill>
                  <a:srgbClr val="FFFF00"/>
                </a:solidFill>
              </a:rPr>
              <a:t>Department of Radiology, Division of Breast Imaging</a:t>
            </a:r>
          </a:p>
          <a:p>
            <a:r>
              <a:rPr lang="en-US" sz="4400" b="1" dirty="0">
                <a:solidFill>
                  <a:srgbClr val="FFFF00"/>
                </a:solidFill>
              </a:rPr>
              <a:t>University of Massachusetts Medical School/UMass Memorial Medical Center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9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17DFE-1EE8-4544-ADA7-534C0FFF3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32" y="78649"/>
            <a:ext cx="8172984" cy="6033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2A02AA-4E27-4D6D-962A-84AAD08CD77B}"/>
              </a:ext>
            </a:extLst>
          </p:cNvPr>
          <p:cNvSpPr txBox="1"/>
          <p:nvPr/>
        </p:nvSpPr>
        <p:spPr>
          <a:xfrm>
            <a:off x="2617767" y="6320373"/>
            <a:ext cx="728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https://edhub.ama-assn.org/acr-lifelong-learning/interactive/18544954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3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F3D4-1ABA-497D-A82C-FB0A1B2A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Diverse Radiology Workforce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3C68F-9369-44C0-80E2-CF2D0CD1878B}"/>
              </a:ext>
            </a:extLst>
          </p:cNvPr>
          <p:cNvSpPr txBox="1"/>
          <p:nvPr/>
        </p:nvSpPr>
        <p:spPr>
          <a:xfrm>
            <a:off x="757646" y="1611086"/>
            <a:ext cx="93530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way of achieving cultural competence of service providers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Allows for the variety of values and beliefs that exists among the patient population is then also represented by members of the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Patients want, and feel more comfortable, with doctors who look like them and have a similar background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51853-D71F-4EB5-8DF8-16E8DF601AC7}"/>
              </a:ext>
            </a:extLst>
          </p:cNvPr>
          <p:cNvSpPr txBox="1"/>
          <p:nvPr/>
        </p:nvSpPr>
        <p:spPr>
          <a:xfrm>
            <a:off x="150607" y="6386738"/>
            <a:ext cx="795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Jackson CS et al. Addressing health and health-care disparities: The role of a diverse workforce and the social determinates of health. Public Health rep 2014; 129:57-61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B7281-74D9-4753-9BAD-C29CE6099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69"/>
          <a:stretch/>
        </p:blipFill>
        <p:spPr>
          <a:xfrm>
            <a:off x="3683317" y="4173212"/>
            <a:ext cx="3666717" cy="19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4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9F5F5-20AB-4B3E-B46E-C28E6A91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343"/>
            <a:ext cx="10896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How can YOU help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B0DD8-1D88-4DC7-9641-DEE4C38AA642}"/>
              </a:ext>
            </a:extLst>
          </p:cNvPr>
          <p:cNvSpPr txBox="1"/>
          <p:nvPr/>
        </p:nvSpPr>
        <p:spPr>
          <a:xfrm>
            <a:off x="522515" y="1373735"/>
            <a:ext cx="66620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Educate yourself on disparities in Radiology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Educate referring clinicians about these disparities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R-SCAN and ACR Select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Educate patients about the Radiology services available to them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Consider education level, literacy, languages, </a:t>
            </a:r>
            <a:r>
              <a:rPr lang="en-US" dirty="0" err="1"/>
              <a:t>etc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outreach programs to help at risk patients in your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Help patients with transportation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Have clear transparent cost and payment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Look into why patients no show and try to help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Become culturally competent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about implicit bias and how to combat 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Recruit diverse radiology faculty and trainees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09E1A-FF6B-4E97-B531-DA390CFBF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251" y="1993844"/>
            <a:ext cx="4378233" cy="327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3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A95F-BE3F-4BD0-97C6-66BC481B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43840"/>
            <a:ext cx="11109960" cy="1445263"/>
          </a:xfrm>
        </p:spPr>
        <p:txBody>
          <a:bodyPr>
            <a:normAutofit/>
          </a:bodyPr>
          <a:lstStyle/>
          <a:p>
            <a:r>
              <a:rPr lang="en-US" sz="2800" dirty="0"/>
              <a:t>How do we solve healthcare disparities in Radiology?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1C3BA-9E4D-40A5-BFAC-6B4E683C85F3}"/>
              </a:ext>
            </a:extLst>
          </p:cNvPr>
          <p:cNvSpPr txBox="1"/>
          <p:nvPr/>
        </p:nvSpPr>
        <p:spPr>
          <a:xfrm>
            <a:off x="560173" y="1779373"/>
            <a:ext cx="102231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Clinician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Patient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Cultural Competency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Unconscious Bia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Diverse Radiology Workforce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210F90-AFFE-4E96-BA89-6B161E1E1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136" y="2071892"/>
            <a:ext cx="2124075" cy="2152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773E90-F27E-4594-BBA1-D670C6101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945" y="2067163"/>
            <a:ext cx="2152650" cy="2124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65BC04-C280-4704-A3B9-DB7405153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820" y="4513066"/>
            <a:ext cx="3079537" cy="19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6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6C59E-CEAF-4C91-9B28-79B5194A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Clinician Education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A1706A-2B3F-4716-A498-F8DDB2E933B4}"/>
              </a:ext>
            </a:extLst>
          </p:cNvPr>
          <p:cNvSpPr txBox="1"/>
          <p:nvPr/>
        </p:nvSpPr>
        <p:spPr>
          <a:xfrm>
            <a:off x="269967" y="1651810"/>
            <a:ext cx="70365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standardized care pathways to remove physician bias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Evidence-based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Standardized recommendations for incidental findings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ACR Appropriateness Criteria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R-SCAN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Informatics-based solution that facilitates collaboration between radiologists and referring clinicians to mitigate healthcare disparities through optimization in imaging utilization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ACR Select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17853-CC70-4045-BAF6-74D5D90D754C}"/>
              </a:ext>
            </a:extLst>
          </p:cNvPr>
          <p:cNvSpPr txBox="1"/>
          <p:nvPr/>
        </p:nvSpPr>
        <p:spPr>
          <a:xfrm>
            <a:off x="204651" y="6494460"/>
            <a:ext cx="10306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Wang KY et al. Radiology Support, Communication, and Alignment Network and Its Role to Promote Health Equity in the Delivery of Radiology Care. J Am Coll </a:t>
            </a:r>
            <a:r>
              <a:rPr lang="en-US" sz="800" dirty="0" err="1"/>
              <a:t>Radiol</a:t>
            </a:r>
            <a:r>
              <a:rPr lang="en-US" sz="800" dirty="0"/>
              <a:t> 2019; 16: 638-643.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EB8A9-96DB-484D-ACE5-A092F182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840" y="1900749"/>
            <a:ext cx="5038160" cy="34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3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FC3B4C-6031-41AA-BD08-67FC85F41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20" y="775064"/>
            <a:ext cx="5336003" cy="4441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EE38E2-323B-45AD-BFC3-C76A5AB16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952" y="165463"/>
            <a:ext cx="6484628" cy="639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6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B5F1A-85EB-4077-8750-CA1BD254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Education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583601-F0AA-4ACE-9525-3879FE1CE80B}"/>
              </a:ext>
            </a:extLst>
          </p:cNvPr>
          <p:cNvSpPr txBox="1"/>
          <p:nvPr/>
        </p:nvSpPr>
        <p:spPr>
          <a:xfrm>
            <a:off x="583474" y="1517151"/>
            <a:ext cx="9326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informational pamphlets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 multiple literacy levels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multiple languages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informational videos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multiple languages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Multi-media enhanced 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Hyperlinks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Annotated images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 Friendly ACR Appropriateness Criteria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one on one patient education to at risk patients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E46FD-7F7F-4763-A3BC-D374BDD75929}"/>
              </a:ext>
            </a:extLst>
          </p:cNvPr>
          <p:cNvSpPr txBox="1"/>
          <p:nvPr/>
        </p:nvSpPr>
        <p:spPr>
          <a:xfrm>
            <a:off x="228984" y="6494460"/>
            <a:ext cx="8961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Folio LR et al. Multimedia-enhanced radiology reports: Concept, components, and challenges. </a:t>
            </a:r>
            <a:r>
              <a:rPr lang="en-US" sz="800" dirty="0" err="1"/>
              <a:t>Radiographics</a:t>
            </a:r>
            <a:r>
              <a:rPr lang="en-US" sz="800" dirty="0"/>
              <a:t> 2018;38:463-82.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6CBD43-C7F6-464D-8C07-6B880812A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614" y="1306286"/>
            <a:ext cx="3133332" cy="463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2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162525DD-22BE-447B-80CD-A6C3A3922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9" y="182394"/>
            <a:ext cx="831330" cy="2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B42A0F29-FB2B-4024-A740-38E463671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54" y="704487"/>
            <a:ext cx="9581985" cy="491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62A2F294-F8AB-4737-B04C-89052BAEE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08" y="6095788"/>
            <a:ext cx="6779282" cy="58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47" tIns="54423" rIns="108847" bIns="544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51" b="1"/>
              <a:t>Folio LR. Published Online: </a:t>
            </a:r>
            <a:r>
              <a:rPr lang="en-US" altLang="en-US" sz="1088"/>
              <a:t>March 12, 2018</a:t>
            </a:r>
          </a:p>
          <a:p>
            <a:r>
              <a:rPr lang="en-US" altLang="en-US" sz="1693">
                <a:hlinkClick r:id="rId5"/>
              </a:rPr>
              <a:t>https://doi.org/10.1148/rg.2017170047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2520EAE3-7AC8-4D2A-B4B0-BEB23FC4A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802" y="6326180"/>
            <a:ext cx="2553511" cy="40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C619-3E60-4898-BD1A-BF24E74F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83568-90A3-4AC2-9EF7-7BC5A9A6F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1" y="198016"/>
            <a:ext cx="7212602" cy="3172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30400B-ABEC-4C31-A72E-672A0810E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79438"/>
            <a:ext cx="5188527" cy="48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67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56BD-68BB-4018-B67F-D46BB65F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6AAC53-E944-408A-8967-DFE4F5BD80DE}"/>
              </a:ext>
            </a:extLst>
          </p:cNvPr>
          <p:cNvSpPr txBox="1"/>
          <p:nvPr/>
        </p:nvSpPr>
        <p:spPr>
          <a:xfrm>
            <a:off x="357052" y="1593309"/>
            <a:ext cx="103544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Advocate for better coverage of radiologic screening exams for all patients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transportation from areas where disparities exist to screening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Appointment reminders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to remove structural barriers to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 mindful of locations of screening and service sites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targeted advertising for your imaging center toward groups who experience inequity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Collaborate with local organizations (churches, community centers,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Advertise you have medical interpreters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support and partner with community leaders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19ABF-2F9F-4242-B06A-1B0A4758D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913" y="1875895"/>
            <a:ext cx="2724150" cy="167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1643B0-A786-4244-90F8-32CF88752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988" y="4033012"/>
            <a:ext cx="1695450" cy="2695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F47A6A-AF0F-4D09-B9C9-7C393179F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954" y="5109882"/>
            <a:ext cx="2676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6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B3A1-0DB5-40AC-A7CE-4EBBB31F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34" y="232912"/>
            <a:ext cx="10896600" cy="1325563"/>
          </a:xfrm>
        </p:spPr>
        <p:txBody>
          <a:bodyPr/>
          <a:lstStyle/>
          <a:p>
            <a:r>
              <a:rPr lang="en-US" dirty="0"/>
              <a:t>Cultural Competency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3F0E0-D903-4CB6-82D2-6F31CA86DD13}"/>
              </a:ext>
            </a:extLst>
          </p:cNvPr>
          <p:cNvSpPr txBox="1"/>
          <p:nvPr/>
        </p:nvSpPr>
        <p:spPr>
          <a:xfrm>
            <a:off x="646227" y="1558475"/>
            <a:ext cx="95922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Behaviors, attitudes, and policies that consistently guide health care systems, agencies, and personnel and enable them to work effectively in cross-cultural situations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Ability of health care providers and systems to care for patients with diverse values, beliefs, and behaviors in a manner that meets their social, cultural, and linguistic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Goal of cultural competency is a health care system and workforce that delivers the highest quality care to every patient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regardless of race, ethnicity, cultural background, or language proficiency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Cultural competency training for staff, technologist and radiologist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Implicit bias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Creating a culturally competent environment for patients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Signs, reading materials, staff behavior, </a:t>
            </a:r>
            <a:r>
              <a:rPr lang="en-US" dirty="0" err="1"/>
              <a:t>intepreters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332315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">
  <a:themeElements>
    <a:clrScheme name="UMMS">
      <a:dk1>
        <a:srgbClr val="515151"/>
      </a:dk1>
      <a:lt1>
        <a:srgbClr val="FFFFFF"/>
      </a:lt1>
      <a:dk2>
        <a:srgbClr val="000F9F"/>
      </a:dk2>
      <a:lt2>
        <a:srgbClr val="E7E6E6"/>
      </a:lt2>
      <a:accent1>
        <a:srgbClr val="0A5B45"/>
      </a:accent1>
      <a:accent2>
        <a:srgbClr val="3B822B"/>
      </a:accent2>
      <a:accent3>
        <a:srgbClr val="FFC628"/>
      </a:accent3>
      <a:accent4>
        <a:srgbClr val="F36E15"/>
      </a:accent4>
      <a:accent5>
        <a:srgbClr val="622F91"/>
      </a:accent5>
      <a:accent6>
        <a:srgbClr val="83DADE"/>
      </a:accent6>
      <a:hlink>
        <a:srgbClr val="0071CE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34E28FF-F8FD-2B42-B4E0-82A017F1FDDE}" vid="{19214E82-9ABE-2C43-8524-10F102EBEC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608</Words>
  <Application>Microsoft Office PowerPoint</Application>
  <PresentationFormat>Widescreen</PresentationFormat>
  <Paragraphs>111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Frutiger LT Std 55 Roman</vt:lpstr>
      <vt:lpstr>Georgia</vt:lpstr>
      <vt:lpstr>Sabon LT Std</vt:lpstr>
      <vt:lpstr>2_Standard</vt:lpstr>
      <vt:lpstr>Actions to Address Health Care Disparities in Radioloigy</vt:lpstr>
      <vt:lpstr>How do we solve healthcare disparities in Radiology?</vt:lpstr>
      <vt:lpstr>Clinician Education</vt:lpstr>
      <vt:lpstr>PowerPoint Presentation</vt:lpstr>
      <vt:lpstr>Patient Education</vt:lpstr>
      <vt:lpstr>PowerPoint Presentation</vt:lpstr>
      <vt:lpstr>PowerPoint Presentation</vt:lpstr>
      <vt:lpstr>Outreach</vt:lpstr>
      <vt:lpstr>Cultural Competency</vt:lpstr>
      <vt:lpstr>PowerPoint Presentation</vt:lpstr>
      <vt:lpstr>Diverse Radiology Workforce</vt:lpstr>
      <vt:lpstr>How can YOU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Debenedectis, Carolynn</dc:creator>
  <cp:lastModifiedBy>Debenedectis, Carolynn</cp:lastModifiedBy>
  <cp:revision>198</cp:revision>
  <dcterms:created xsi:type="dcterms:W3CDTF">2020-09-25T18:43:36Z</dcterms:created>
  <dcterms:modified xsi:type="dcterms:W3CDTF">2020-11-23T19:42:36Z</dcterms:modified>
</cp:coreProperties>
</file>