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70" r:id="rId2"/>
    <p:sldId id="2106" r:id="rId3"/>
    <p:sldId id="2124" r:id="rId4"/>
    <p:sldId id="516" r:id="rId5"/>
    <p:sldId id="2126" r:id="rId6"/>
    <p:sldId id="2125" r:id="rId7"/>
    <p:sldId id="2129" r:id="rId8"/>
    <p:sldId id="1013" r:id="rId9"/>
    <p:sldId id="1014" r:id="rId10"/>
    <p:sldId id="2122" r:id="rId11"/>
    <p:sldId id="913" r:id="rId12"/>
    <p:sldId id="2127" r:id="rId13"/>
    <p:sldId id="2128" r:id="rId14"/>
    <p:sldId id="2115" r:id="rId15"/>
    <p:sldId id="2117" r:id="rId16"/>
    <p:sldId id="2118" r:id="rId17"/>
    <p:sldId id="2092" r:id="rId18"/>
    <p:sldId id="258" r:id="rId19"/>
    <p:sldId id="260" r:id="rId20"/>
    <p:sldId id="2086" r:id="rId21"/>
    <p:sldId id="2103" r:id="rId22"/>
    <p:sldId id="268" r:id="rId23"/>
    <p:sldId id="2084" r:id="rId24"/>
    <p:sldId id="348" r:id="rId25"/>
    <p:sldId id="2094" r:id="rId26"/>
    <p:sldId id="263" r:id="rId27"/>
    <p:sldId id="2114" r:id="rId28"/>
    <p:sldId id="2113" r:id="rId29"/>
    <p:sldId id="2097" r:id="rId30"/>
    <p:sldId id="2079"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3B8D"/>
    <a:srgbClr val="A04087"/>
    <a:srgbClr val="A14086"/>
    <a:srgbClr val="73CAD8"/>
    <a:srgbClr val="E615BA"/>
    <a:srgbClr val="0D2D52"/>
    <a:srgbClr val="A04086"/>
    <a:srgbClr val="E3E0E1"/>
    <a:srgbClr val="D1CFD4"/>
    <a:srgbClr val="8C8C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59"/>
    <p:restoredTop sz="87292"/>
  </p:normalViewPr>
  <p:slideViewPr>
    <p:cSldViewPr snapToGrid="0" snapToObjects="1">
      <p:cViewPr>
        <p:scale>
          <a:sx n="111" d="100"/>
          <a:sy n="111" d="100"/>
        </p:scale>
        <p:origin x="1112" y="9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9C7F4-6928-4A47-B103-FAC61172268A}"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CBBD4-0800-1B48-A8E7-4F16C595D26A}" type="slidenum">
              <a:rPr lang="en-US" smtClean="0"/>
              <a:t>‹#›</a:t>
            </a:fld>
            <a:endParaRPr lang="en-US"/>
          </a:p>
        </p:txBody>
      </p:sp>
    </p:spTree>
    <p:extLst>
      <p:ext uri="{BB962C8B-B14F-4D97-AF65-F5344CB8AC3E}">
        <p14:creationId xmlns:p14="http://schemas.microsoft.com/office/powerpoint/2010/main" val="333031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a:t>
            </a:fld>
            <a:endParaRPr lang="en-US"/>
          </a:p>
        </p:txBody>
      </p:sp>
    </p:spTree>
    <p:extLst>
      <p:ext uri="{BB962C8B-B14F-4D97-AF65-F5344CB8AC3E}">
        <p14:creationId xmlns:p14="http://schemas.microsoft.com/office/powerpoint/2010/main" val="27622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15</a:t>
            </a:fld>
            <a:endParaRPr lang="en-US"/>
          </a:p>
        </p:txBody>
      </p:sp>
    </p:spTree>
    <p:extLst>
      <p:ext uri="{BB962C8B-B14F-4D97-AF65-F5344CB8AC3E}">
        <p14:creationId xmlns:p14="http://schemas.microsoft.com/office/powerpoint/2010/main" val="55987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16</a:t>
            </a:fld>
            <a:endParaRPr lang="en-US"/>
          </a:p>
        </p:txBody>
      </p:sp>
    </p:spTree>
    <p:extLst>
      <p:ext uri="{BB962C8B-B14F-4D97-AF65-F5344CB8AC3E}">
        <p14:creationId xmlns:p14="http://schemas.microsoft.com/office/powerpoint/2010/main" val="2106692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17</a:t>
            </a:fld>
            <a:endParaRPr lang="en-US"/>
          </a:p>
        </p:txBody>
      </p:sp>
    </p:spTree>
    <p:extLst>
      <p:ext uri="{BB962C8B-B14F-4D97-AF65-F5344CB8AC3E}">
        <p14:creationId xmlns:p14="http://schemas.microsoft.com/office/powerpoint/2010/main" val="19995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11E718-AA56-3449-83DE-5768DBB83324}" type="slidenum">
              <a:rPr lang="en-US" smtClean="0"/>
              <a:t>18</a:t>
            </a:fld>
            <a:endParaRPr lang="en-US"/>
          </a:p>
        </p:txBody>
      </p:sp>
    </p:spTree>
    <p:extLst>
      <p:ext uri="{BB962C8B-B14F-4D97-AF65-F5344CB8AC3E}">
        <p14:creationId xmlns:p14="http://schemas.microsoft.com/office/powerpoint/2010/main" val="86409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19</a:t>
            </a:fld>
            <a:endParaRPr lang="en-US"/>
          </a:p>
        </p:txBody>
      </p:sp>
    </p:spTree>
    <p:extLst>
      <p:ext uri="{BB962C8B-B14F-4D97-AF65-F5344CB8AC3E}">
        <p14:creationId xmlns:p14="http://schemas.microsoft.com/office/powerpoint/2010/main" val="90543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20</a:t>
            </a:fld>
            <a:endParaRPr lang="en-US"/>
          </a:p>
        </p:txBody>
      </p:sp>
    </p:spTree>
    <p:extLst>
      <p:ext uri="{BB962C8B-B14F-4D97-AF65-F5344CB8AC3E}">
        <p14:creationId xmlns:p14="http://schemas.microsoft.com/office/powerpoint/2010/main" val="76670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21</a:t>
            </a:fld>
            <a:endParaRPr lang="en-US"/>
          </a:p>
        </p:txBody>
      </p:sp>
    </p:spTree>
    <p:extLst>
      <p:ext uri="{BB962C8B-B14F-4D97-AF65-F5344CB8AC3E}">
        <p14:creationId xmlns:p14="http://schemas.microsoft.com/office/powerpoint/2010/main" val="148371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solution - improved communication.  Having discussions with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identify patients with other preferred language, flag before appointments.  Send reminders and reports in preferred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cultural preferences (religious preferences,  sexual minority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prior to coming for appointments, flag patients with preferences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ECBBD4-0800-1B48-A8E7-4F16C595D26A}" type="slidenum">
              <a:rPr lang="en-US" smtClean="0"/>
              <a:t>22</a:t>
            </a:fld>
            <a:endParaRPr lang="en-US"/>
          </a:p>
        </p:txBody>
      </p:sp>
    </p:spTree>
    <p:extLst>
      <p:ext uri="{BB962C8B-B14F-4D97-AF65-F5344CB8AC3E}">
        <p14:creationId xmlns:p14="http://schemas.microsoft.com/office/powerpoint/2010/main" val="2535010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ECBBD4-0800-1B48-A8E7-4F16C595D26A}" type="slidenum">
              <a:rPr lang="en-US" smtClean="0"/>
              <a:t>23</a:t>
            </a:fld>
            <a:endParaRPr lang="en-US"/>
          </a:p>
        </p:txBody>
      </p:sp>
    </p:spTree>
    <p:extLst>
      <p:ext uri="{BB962C8B-B14F-4D97-AF65-F5344CB8AC3E}">
        <p14:creationId xmlns:p14="http://schemas.microsoft.com/office/powerpoint/2010/main" val="1436599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1CDFE3D-8E5E-B348-A9BC-2B332CF899CD}" type="slidenum">
              <a:rPr lang="en-US" smtClean="0"/>
              <a:t>24</a:t>
            </a:fld>
            <a:endParaRPr lang="en-US"/>
          </a:p>
        </p:txBody>
      </p:sp>
    </p:spTree>
    <p:extLst>
      <p:ext uri="{BB962C8B-B14F-4D97-AF65-F5344CB8AC3E}">
        <p14:creationId xmlns:p14="http://schemas.microsoft.com/office/powerpoint/2010/main" val="123116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a:t>
            </a:fld>
            <a:endParaRPr lang="en-US"/>
          </a:p>
        </p:txBody>
      </p:sp>
    </p:spTree>
    <p:extLst>
      <p:ext uri="{BB962C8B-B14F-4D97-AF65-F5344CB8AC3E}">
        <p14:creationId xmlns:p14="http://schemas.microsoft.com/office/powerpoint/2010/main" val="415114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25</a:t>
            </a:fld>
            <a:endParaRPr lang="en-US"/>
          </a:p>
        </p:txBody>
      </p:sp>
    </p:spTree>
    <p:extLst>
      <p:ext uri="{BB962C8B-B14F-4D97-AF65-F5344CB8AC3E}">
        <p14:creationId xmlns:p14="http://schemas.microsoft.com/office/powerpoint/2010/main" val="18344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586DC539-B2AA-3C45-8411-4B2FEC33D374}" type="slidenum">
              <a:rPr lang="en-US" altLang="x-none"/>
              <a:pPr/>
              <a:t>26</a:t>
            </a:fld>
            <a:endParaRPr lang="en-US" altLang="x-none"/>
          </a:p>
        </p:txBody>
      </p:sp>
      <p:sp>
        <p:nvSpPr>
          <p:cNvPr id="6145" name="Text Box 1"/>
          <p:cNvSpPr txBox="1">
            <a:spLocks noGrp="1" noRot="1" noChangeAspect="1" noChangeArrowheads="1"/>
          </p:cNvSpPr>
          <p:nvPr>
            <p:ph type="sldImg"/>
          </p:nvPr>
        </p:nvSpPr>
        <p:spPr bwMode="auto">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77875" y="4776788"/>
            <a:ext cx="6216650" cy="8239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7938" rIns="0" bIns="0"/>
          <a:lstStyle/>
          <a:p>
            <a:pPr marL="215900" indent="-214313" fontAlgn="auto">
              <a:lnSpc>
                <a:spcPct val="93000"/>
              </a:lnSpc>
              <a:spcBef>
                <a:spcPct val="0"/>
              </a:spcBef>
              <a:spcAft>
                <a:spcPts val="0"/>
              </a:spcAft>
              <a:tabLst>
                <a:tab pos="723900" algn="l"/>
                <a:tab pos="1447800" algn="l"/>
                <a:tab pos="2171700" algn="l"/>
                <a:tab pos="2895600" algn="l"/>
                <a:tab pos="3619500" algn="l"/>
                <a:tab pos="4343400" algn="l"/>
                <a:tab pos="5067300" algn="l"/>
                <a:tab pos="5791200" algn="l"/>
              </a:tabLst>
              <a:defRPr/>
            </a:pPr>
            <a:endParaRPr lang="en-US" altLang="x-none" sz="2000" dirty="0">
              <a:latin typeface="Arial" charset="0"/>
              <a:ea typeface="Kochi Mincho" charset="0"/>
              <a:cs typeface="Kochi Mincho" charset="0"/>
            </a:endParaRPr>
          </a:p>
          <a:p>
            <a:pPr marL="215900" indent="-214313" fontAlgn="auto">
              <a:lnSpc>
                <a:spcPct val="93000"/>
              </a:lnSpc>
              <a:spcBef>
                <a:spcPct val="0"/>
              </a:spcBef>
              <a:spcAft>
                <a:spcPts val="0"/>
              </a:spcAft>
              <a:tabLst>
                <a:tab pos="723900" algn="l"/>
                <a:tab pos="1447800" algn="l"/>
                <a:tab pos="2171700" algn="l"/>
                <a:tab pos="2895600" algn="l"/>
                <a:tab pos="3619500" algn="l"/>
                <a:tab pos="4343400" algn="l"/>
                <a:tab pos="5067300" algn="l"/>
                <a:tab pos="5791200" algn="l"/>
              </a:tabLst>
              <a:defRPr/>
            </a:pPr>
            <a:endParaRPr lang="en-US" altLang="x-none" sz="900" dirty="0">
              <a:latin typeface="Arial" charset="0"/>
              <a:ea typeface="Kochi Mincho" charset="0"/>
              <a:cs typeface="Kochi Mincho" charset="0"/>
            </a:endParaRPr>
          </a:p>
        </p:txBody>
      </p:sp>
    </p:spTree>
    <p:extLst>
      <p:ext uri="{BB962C8B-B14F-4D97-AF65-F5344CB8AC3E}">
        <p14:creationId xmlns:p14="http://schemas.microsoft.com/office/powerpoint/2010/main" val="278331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27</a:t>
            </a:fld>
            <a:endParaRPr lang="en-US"/>
          </a:p>
        </p:txBody>
      </p:sp>
    </p:spTree>
    <p:extLst>
      <p:ext uri="{BB962C8B-B14F-4D97-AF65-F5344CB8AC3E}">
        <p14:creationId xmlns:p14="http://schemas.microsoft.com/office/powerpoint/2010/main" val="1555769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28</a:t>
            </a:fld>
            <a:endParaRPr lang="en-US"/>
          </a:p>
        </p:txBody>
      </p:sp>
    </p:spTree>
    <p:extLst>
      <p:ext uri="{BB962C8B-B14F-4D97-AF65-F5344CB8AC3E}">
        <p14:creationId xmlns:p14="http://schemas.microsoft.com/office/powerpoint/2010/main" val="1414940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29</a:t>
            </a:fld>
            <a:endParaRPr lang="en-US"/>
          </a:p>
        </p:txBody>
      </p:sp>
    </p:spTree>
    <p:extLst>
      <p:ext uri="{BB962C8B-B14F-4D97-AF65-F5344CB8AC3E}">
        <p14:creationId xmlns:p14="http://schemas.microsoft.com/office/powerpoint/2010/main" val="3929306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30</a:t>
            </a:fld>
            <a:endParaRPr lang="en-US"/>
          </a:p>
        </p:txBody>
      </p:sp>
    </p:spTree>
    <p:extLst>
      <p:ext uri="{BB962C8B-B14F-4D97-AF65-F5344CB8AC3E}">
        <p14:creationId xmlns:p14="http://schemas.microsoft.com/office/powerpoint/2010/main" val="390082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3</a:t>
            </a:fld>
            <a:endParaRPr lang="en-US"/>
          </a:p>
        </p:txBody>
      </p:sp>
    </p:spTree>
    <p:extLst>
      <p:ext uri="{BB962C8B-B14F-4D97-AF65-F5344CB8AC3E}">
        <p14:creationId xmlns:p14="http://schemas.microsoft.com/office/powerpoint/2010/main" val="195728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14363"/>
            <a:ext cx="5610225" cy="3155950"/>
          </a:xfrm>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8CB73-6660-4650-8B16-BD43D5B713E6}" type="slidenum">
              <a:rPr kumimoji="0" lang="en-US" sz="2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36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6</a:t>
            </a:fld>
            <a:endParaRPr lang="en-US"/>
          </a:p>
        </p:txBody>
      </p:sp>
    </p:spTree>
    <p:extLst>
      <p:ext uri="{BB962C8B-B14F-4D97-AF65-F5344CB8AC3E}">
        <p14:creationId xmlns:p14="http://schemas.microsoft.com/office/powerpoint/2010/main" val="271826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8</a:t>
            </a:fld>
            <a:endParaRPr lang="en-US"/>
          </a:p>
        </p:txBody>
      </p:sp>
    </p:spTree>
    <p:extLst>
      <p:ext uri="{BB962C8B-B14F-4D97-AF65-F5344CB8AC3E}">
        <p14:creationId xmlns:p14="http://schemas.microsoft.com/office/powerpoint/2010/main" val="281394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9</a:t>
            </a:fld>
            <a:endParaRPr lang="en-US"/>
          </a:p>
        </p:txBody>
      </p:sp>
    </p:spTree>
    <p:extLst>
      <p:ext uri="{BB962C8B-B14F-4D97-AF65-F5344CB8AC3E}">
        <p14:creationId xmlns:p14="http://schemas.microsoft.com/office/powerpoint/2010/main" val="415264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13</a:t>
            </a:fld>
            <a:endParaRPr lang="en-US"/>
          </a:p>
        </p:txBody>
      </p:sp>
    </p:spTree>
    <p:extLst>
      <p:ext uri="{BB962C8B-B14F-4D97-AF65-F5344CB8AC3E}">
        <p14:creationId xmlns:p14="http://schemas.microsoft.com/office/powerpoint/2010/main" val="364207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ECBBD4-0800-1B48-A8E7-4F16C595D26A}" type="slidenum">
              <a:rPr lang="en-US" smtClean="0"/>
              <a:t>14</a:t>
            </a:fld>
            <a:endParaRPr lang="en-US"/>
          </a:p>
        </p:txBody>
      </p:sp>
    </p:spTree>
    <p:extLst>
      <p:ext uri="{BB962C8B-B14F-4D97-AF65-F5344CB8AC3E}">
        <p14:creationId xmlns:p14="http://schemas.microsoft.com/office/powerpoint/2010/main" val="25571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7AD7AF-6261-804C-B4CB-761EB3D4118D}"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56096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AD7AF-6261-804C-B4CB-761EB3D4118D}"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22361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AD7AF-6261-804C-B4CB-761EB3D4118D}"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292556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7AD7AF-6261-804C-B4CB-761EB3D4118D}"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3539464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AD7AF-6261-804C-B4CB-761EB3D4118D}"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208496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7AD7AF-6261-804C-B4CB-761EB3D4118D}"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7129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7AD7AF-6261-804C-B4CB-761EB3D4118D}" type="datetimeFigureOut">
              <a:rPr lang="en-US" smtClean="0"/>
              <a:t>1/22/21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136593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7AD7AF-6261-804C-B4CB-761EB3D4118D}" type="datetimeFigureOut">
              <a:rPr lang="en-US" smtClean="0"/>
              <a:t>1/22/21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2730716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AD7AF-6261-804C-B4CB-761EB3D4118D}" type="datetimeFigureOut">
              <a:rPr lang="en-US" smtClean="0"/>
              <a:t>1/22/21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19733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7AD7AF-6261-804C-B4CB-761EB3D4118D}"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115316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F7AD7AF-6261-804C-B4CB-761EB3D4118D}"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2D7CB-3C9A-C34B-90BD-054683A40A02}" type="slidenum">
              <a:rPr lang="en-US" smtClean="0"/>
              <a:t>‹#›</a:t>
            </a:fld>
            <a:endParaRPr lang="en-US"/>
          </a:p>
        </p:txBody>
      </p:sp>
    </p:spTree>
    <p:extLst>
      <p:ext uri="{BB962C8B-B14F-4D97-AF65-F5344CB8AC3E}">
        <p14:creationId xmlns:p14="http://schemas.microsoft.com/office/powerpoint/2010/main" val="897647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7AD7AF-6261-804C-B4CB-761EB3D4118D}" type="datetimeFigureOut">
              <a:rPr lang="en-US" smtClean="0"/>
              <a:t>1/22/21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32D7CB-3C9A-C34B-90BD-054683A40A02}" type="slidenum">
              <a:rPr lang="en-US" smtClean="0"/>
              <a:t>‹#›</a:t>
            </a:fld>
            <a:endParaRPr lang="en-US"/>
          </a:p>
        </p:txBody>
      </p:sp>
    </p:spTree>
    <p:extLst>
      <p:ext uri="{BB962C8B-B14F-4D97-AF65-F5344CB8AC3E}">
        <p14:creationId xmlns:p14="http://schemas.microsoft.com/office/powerpoint/2010/main" val="1040124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sv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0.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image" Target="../media/image39.sv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065738" cy="514385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4465335" cy="514385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59B4ED-4B34-8B4F-819F-91E603F6C1C3}"/>
              </a:ext>
            </a:extLst>
          </p:cNvPr>
          <p:cNvSpPr>
            <a:spLocks noGrp="1"/>
          </p:cNvSpPr>
          <p:nvPr>
            <p:ph type="title"/>
          </p:nvPr>
        </p:nvSpPr>
        <p:spPr>
          <a:xfrm>
            <a:off x="4969059" y="1068026"/>
            <a:ext cx="4142715" cy="1687068"/>
          </a:xfrm>
        </p:spPr>
        <p:txBody>
          <a:bodyPr vert="horz" lIns="91440" tIns="45720" rIns="91440" bIns="45720" rtlCol="0" anchor="b">
            <a:noAutofit/>
          </a:bodyPr>
          <a:lstStyle/>
          <a:p>
            <a:pPr defTabSz="914400"/>
            <a:r>
              <a:rPr lang="en-US" sz="5400" b="1" dirty="0">
                <a:solidFill>
                  <a:schemeClr val="bg1"/>
                </a:solidFill>
              </a:rPr>
              <a:t>Equity and Access to Imaging</a:t>
            </a:r>
          </a:p>
        </p:txBody>
      </p:sp>
      <p:sp>
        <p:nvSpPr>
          <p:cNvPr id="3" name="Text Placeholder 2">
            <a:extLst>
              <a:ext uri="{FF2B5EF4-FFF2-40B4-BE49-F238E27FC236}">
                <a16:creationId xmlns:a16="http://schemas.microsoft.com/office/drawing/2014/main" id="{11FDFC17-410D-9D4D-9381-50090957A1B8}"/>
              </a:ext>
            </a:extLst>
          </p:cNvPr>
          <p:cNvSpPr>
            <a:spLocks noGrp="1"/>
          </p:cNvSpPr>
          <p:nvPr>
            <p:ph type="body" idx="1"/>
          </p:nvPr>
        </p:nvSpPr>
        <p:spPr>
          <a:xfrm>
            <a:off x="5142996" y="3208831"/>
            <a:ext cx="3610193" cy="866643"/>
          </a:xfrm>
        </p:spPr>
        <p:txBody>
          <a:bodyPr vert="horz" lIns="91440" tIns="45720" rIns="91440" bIns="45720" rtlCol="0" anchor="t">
            <a:noAutofit/>
          </a:bodyPr>
          <a:lstStyle/>
          <a:p>
            <a:pPr defTabSz="914400">
              <a:spcBef>
                <a:spcPts val="1000"/>
              </a:spcBef>
            </a:pPr>
            <a:r>
              <a:rPr lang="en-US" dirty="0">
                <a:solidFill>
                  <a:schemeClr val="bg1"/>
                </a:solidFill>
              </a:rPr>
              <a:t>Lucy B. Spalluto, MD MPH</a:t>
            </a:r>
          </a:p>
          <a:p>
            <a:pPr defTabSz="914400">
              <a:spcBef>
                <a:spcPts val="1000"/>
              </a:spcBef>
            </a:pPr>
            <a:r>
              <a:rPr lang="en-US" dirty="0">
                <a:solidFill>
                  <a:schemeClr val="bg1"/>
                </a:solidFill>
              </a:rPr>
              <a:t>VUMC Department of Radiology</a:t>
            </a:r>
          </a:p>
          <a:p>
            <a:pPr defTabSz="914400">
              <a:spcBef>
                <a:spcPts val="1000"/>
              </a:spcBef>
            </a:pPr>
            <a:endParaRPr lang="en-US" dirty="0">
              <a:solidFill>
                <a:schemeClr val="bg1"/>
              </a:solidFill>
            </a:endParaRPr>
          </a:p>
        </p:txBody>
      </p:sp>
      <p:pic>
        <p:nvPicPr>
          <p:cNvPr id="10" name="Picture 9">
            <a:extLst>
              <a:ext uri="{FF2B5EF4-FFF2-40B4-BE49-F238E27FC236}">
                <a16:creationId xmlns:a16="http://schemas.microsoft.com/office/drawing/2014/main" id="{FD428A78-57C4-CC4D-B1FB-DEA6ABADB28B}"/>
              </a:ext>
            </a:extLst>
          </p:cNvPr>
          <p:cNvPicPr>
            <a:picLocks noChangeAspect="1"/>
          </p:cNvPicPr>
          <p:nvPr/>
        </p:nvPicPr>
        <p:blipFill rotWithShape="1">
          <a:blip r:embed="rId3"/>
          <a:srcRect l="9546" t="-2543" r="-1127" b="2170"/>
          <a:stretch/>
        </p:blipFill>
        <p:spPr>
          <a:xfrm>
            <a:off x="3635666" y="3026535"/>
            <a:ext cx="1507330" cy="2045867"/>
          </a:xfrm>
          <a:prstGeom prst="rect">
            <a:avLst/>
          </a:prstGeom>
        </p:spPr>
      </p:pic>
      <p:pic>
        <p:nvPicPr>
          <p:cNvPr id="11" name="Graphic 10" descr="Bridge scene">
            <a:extLst>
              <a:ext uri="{FF2B5EF4-FFF2-40B4-BE49-F238E27FC236}">
                <a16:creationId xmlns:a16="http://schemas.microsoft.com/office/drawing/2014/main" id="{7F38D799-0F3E-404B-BC88-66B06BC1436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27643"/>
          <a:stretch/>
        </p:blipFill>
        <p:spPr>
          <a:xfrm>
            <a:off x="154718" y="399245"/>
            <a:ext cx="3262199" cy="2360428"/>
          </a:xfrm>
          <a:prstGeom prst="rect">
            <a:avLst/>
          </a:prstGeom>
        </p:spPr>
      </p:pic>
      <p:pic>
        <p:nvPicPr>
          <p:cNvPr id="18" name="Picture 17">
            <a:extLst>
              <a:ext uri="{FF2B5EF4-FFF2-40B4-BE49-F238E27FC236}">
                <a16:creationId xmlns:a16="http://schemas.microsoft.com/office/drawing/2014/main" id="{9D0C6F0F-1649-CC42-BC7C-FBB541297B95}"/>
              </a:ext>
            </a:extLst>
          </p:cNvPr>
          <p:cNvPicPr>
            <a:picLocks noChangeAspect="1"/>
          </p:cNvPicPr>
          <p:nvPr/>
        </p:nvPicPr>
        <p:blipFill>
          <a:blip r:embed="rId6"/>
          <a:stretch>
            <a:fillRect/>
          </a:stretch>
        </p:blipFill>
        <p:spPr>
          <a:xfrm>
            <a:off x="8235970" y="4075474"/>
            <a:ext cx="875804" cy="1021188"/>
          </a:xfrm>
          <a:prstGeom prst="rect">
            <a:avLst/>
          </a:prstGeom>
          <a:solidFill>
            <a:srgbClr val="595959"/>
          </a:solidFill>
          <a:ln>
            <a:solidFill>
              <a:schemeClr val="tx1"/>
            </a:solidFill>
          </a:ln>
        </p:spPr>
      </p:pic>
    </p:spTree>
    <p:extLst>
      <p:ext uri="{BB962C8B-B14F-4D97-AF65-F5344CB8AC3E}">
        <p14:creationId xmlns:p14="http://schemas.microsoft.com/office/powerpoint/2010/main" val="31910829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DFAB-8599-1845-9C30-544C1C0996A8}"/>
              </a:ext>
            </a:extLst>
          </p:cNvPr>
          <p:cNvSpPr>
            <a:spLocks noGrp="1"/>
          </p:cNvSpPr>
          <p:nvPr>
            <p:ph type="title"/>
          </p:nvPr>
        </p:nvSpPr>
        <p:spPr>
          <a:xfrm>
            <a:off x="604586" y="1834032"/>
            <a:ext cx="9177087" cy="1727315"/>
          </a:xfrm>
        </p:spPr>
        <p:txBody>
          <a:bodyPr>
            <a:noAutofit/>
          </a:bodyPr>
          <a:lstStyle/>
          <a:p>
            <a:r>
              <a:rPr lang="en-US" sz="4800" b="1" dirty="0">
                <a:latin typeface="Arial" panose="020B0604020202020204" pitchFamily="34" charset="0"/>
                <a:cs typeface="Arial" panose="020B0604020202020204" pitchFamily="34" charset="0"/>
              </a:rPr>
              <a:t>A Tale of Two Screenings…</a:t>
            </a:r>
          </a:p>
        </p:txBody>
      </p:sp>
    </p:spTree>
    <p:extLst>
      <p:ext uri="{BB962C8B-B14F-4D97-AF65-F5344CB8AC3E}">
        <p14:creationId xmlns:p14="http://schemas.microsoft.com/office/powerpoint/2010/main" val="336283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682303-7C4F-9847-AF67-C276B5260978}"/>
              </a:ext>
            </a:extLst>
          </p:cNvPr>
          <p:cNvSpPr/>
          <p:nvPr/>
        </p:nvSpPr>
        <p:spPr>
          <a:xfrm>
            <a:off x="-74528" y="1274129"/>
            <a:ext cx="9282896" cy="4051054"/>
          </a:xfrm>
          <a:prstGeom prst="rect">
            <a:avLst/>
          </a:prstGeom>
          <a:solidFill>
            <a:srgbClr val="743B8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B1205-C944-4732-93EE-320DB28E1DBF}"/>
              </a:ext>
            </a:extLst>
          </p:cNvPr>
          <p:cNvSpPr>
            <a:spLocks noGrp="1"/>
          </p:cNvSpPr>
          <p:nvPr>
            <p:ph type="title"/>
          </p:nvPr>
        </p:nvSpPr>
        <p:spPr>
          <a:xfrm>
            <a:off x="457200" y="400050"/>
            <a:ext cx="8229600" cy="742950"/>
          </a:xfrm>
          <a:prstGeom prst="rect">
            <a:avLst/>
          </a:prstGeom>
        </p:spPr>
        <p:txBody>
          <a:bodyPr anchor="ctr">
            <a:normAutofit/>
          </a:bodyPr>
          <a:lstStyle/>
          <a:p>
            <a:r>
              <a:rPr lang="en-US" dirty="0"/>
              <a:t>Rachael’s Day of Mammogram</a:t>
            </a:r>
          </a:p>
        </p:txBody>
      </p:sp>
      <p:pic>
        <p:nvPicPr>
          <p:cNvPr id="5" name="Graphic 4" descr="Woman with kid">
            <a:extLst>
              <a:ext uri="{FF2B5EF4-FFF2-40B4-BE49-F238E27FC236}">
                <a16:creationId xmlns:a16="http://schemas.microsoft.com/office/drawing/2014/main" id="{6BDA941A-8315-3E44-9E21-DD5B487B8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2252" y="1693782"/>
            <a:ext cx="914400" cy="914400"/>
          </a:xfrm>
          <a:prstGeom prst="rect">
            <a:avLst/>
          </a:prstGeom>
        </p:spPr>
      </p:pic>
      <p:pic>
        <p:nvPicPr>
          <p:cNvPr id="7" name="Graphic 6" descr="Car">
            <a:extLst>
              <a:ext uri="{FF2B5EF4-FFF2-40B4-BE49-F238E27FC236}">
                <a16:creationId xmlns:a16="http://schemas.microsoft.com/office/drawing/2014/main" id="{1A24BD21-747F-7E4C-B7D7-771E035B2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4302" y="1785139"/>
            <a:ext cx="914400" cy="914400"/>
          </a:xfrm>
          <a:prstGeom prst="rect">
            <a:avLst/>
          </a:prstGeom>
        </p:spPr>
      </p:pic>
      <p:pic>
        <p:nvPicPr>
          <p:cNvPr id="10" name="Graphic 9" descr="City">
            <a:extLst>
              <a:ext uri="{FF2B5EF4-FFF2-40B4-BE49-F238E27FC236}">
                <a16:creationId xmlns:a16="http://schemas.microsoft.com/office/drawing/2014/main" id="{A97A3E39-2845-8E40-B923-367255B105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6196" y="1743334"/>
            <a:ext cx="914400" cy="914400"/>
          </a:xfrm>
          <a:prstGeom prst="rect">
            <a:avLst/>
          </a:prstGeom>
        </p:spPr>
      </p:pic>
      <p:sp>
        <p:nvSpPr>
          <p:cNvPr id="11" name="TextBox 10">
            <a:extLst>
              <a:ext uri="{FF2B5EF4-FFF2-40B4-BE49-F238E27FC236}">
                <a16:creationId xmlns:a16="http://schemas.microsoft.com/office/drawing/2014/main" id="{8F055C3E-D5A9-DB40-82E3-C2BFC2D258C2}"/>
              </a:ext>
            </a:extLst>
          </p:cNvPr>
          <p:cNvSpPr txBox="1"/>
          <p:nvPr/>
        </p:nvSpPr>
        <p:spPr>
          <a:xfrm>
            <a:off x="335666" y="3096588"/>
            <a:ext cx="2116342" cy="1200329"/>
          </a:xfrm>
          <a:prstGeom prst="rect">
            <a:avLst/>
          </a:prstGeom>
          <a:noFill/>
        </p:spPr>
        <p:txBody>
          <a:bodyPr wrap="square" rtlCol="0">
            <a:spAutoFit/>
          </a:bodyPr>
          <a:lstStyle/>
          <a:p>
            <a:r>
              <a:rPr lang="en-US" dirty="0"/>
              <a:t>Rachael has an appointment for a mammogram at 9:30 am.</a:t>
            </a:r>
          </a:p>
        </p:txBody>
      </p:sp>
      <p:sp>
        <p:nvSpPr>
          <p:cNvPr id="12" name="TextBox 11">
            <a:extLst>
              <a:ext uri="{FF2B5EF4-FFF2-40B4-BE49-F238E27FC236}">
                <a16:creationId xmlns:a16="http://schemas.microsoft.com/office/drawing/2014/main" id="{FC212438-F6C5-AE43-8198-E98F36FDE6EC}"/>
              </a:ext>
            </a:extLst>
          </p:cNvPr>
          <p:cNvSpPr txBox="1"/>
          <p:nvPr/>
        </p:nvSpPr>
        <p:spPr>
          <a:xfrm>
            <a:off x="2575367" y="3148573"/>
            <a:ext cx="2314937" cy="923330"/>
          </a:xfrm>
          <a:prstGeom prst="rect">
            <a:avLst/>
          </a:prstGeom>
          <a:noFill/>
        </p:spPr>
        <p:txBody>
          <a:bodyPr wrap="square" rtlCol="0">
            <a:spAutoFit/>
          </a:bodyPr>
          <a:lstStyle/>
          <a:p>
            <a:r>
              <a:rPr lang="en-US" dirty="0"/>
              <a:t>She has two young children who attend daycare.</a:t>
            </a:r>
          </a:p>
        </p:txBody>
      </p:sp>
      <p:sp>
        <p:nvSpPr>
          <p:cNvPr id="13" name="TextBox 12">
            <a:extLst>
              <a:ext uri="{FF2B5EF4-FFF2-40B4-BE49-F238E27FC236}">
                <a16:creationId xmlns:a16="http://schemas.microsoft.com/office/drawing/2014/main" id="{AE10B027-AB2B-5841-A201-3AFD37890DD4}"/>
              </a:ext>
            </a:extLst>
          </p:cNvPr>
          <p:cNvSpPr txBox="1"/>
          <p:nvPr/>
        </p:nvSpPr>
        <p:spPr>
          <a:xfrm>
            <a:off x="4890304" y="3165797"/>
            <a:ext cx="2314937" cy="646331"/>
          </a:xfrm>
          <a:prstGeom prst="rect">
            <a:avLst/>
          </a:prstGeom>
          <a:noFill/>
        </p:spPr>
        <p:txBody>
          <a:bodyPr wrap="square" rtlCol="0">
            <a:spAutoFit/>
          </a:bodyPr>
          <a:lstStyle/>
          <a:p>
            <a:r>
              <a:rPr lang="en-US" dirty="0"/>
              <a:t>She owns her own vehicle.</a:t>
            </a:r>
          </a:p>
        </p:txBody>
      </p:sp>
      <p:sp>
        <p:nvSpPr>
          <p:cNvPr id="14" name="TextBox 13">
            <a:extLst>
              <a:ext uri="{FF2B5EF4-FFF2-40B4-BE49-F238E27FC236}">
                <a16:creationId xmlns:a16="http://schemas.microsoft.com/office/drawing/2014/main" id="{8C2B785B-52CE-2C45-B524-A8F32AAB4A42}"/>
              </a:ext>
            </a:extLst>
          </p:cNvPr>
          <p:cNvSpPr txBox="1"/>
          <p:nvPr/>
        </p:nvSpPr>
        <p:spPr>
          <a:xfrm>
            <a:off x="7027659" y="3144436"/>
            <a:ext cx="2116341" cy="1754326"/>
          </a:xfrm>
          <a:prstGeom prst="rect">
            <a:avLst/>
          </a:prstGeom>
          <a:noFill/>
        </p:spPr>
        <p:txBody>
          <a:bodyPr wrap="square" rtlCol="0">
            <a:spAutoFit/>
          </a:bodyPr>
          <a:lstStyle/>
          <a:p>
            <a:r>
              <a:rPr lang="en-US" dirty="0"/>
              <a:t>She is a salaried employee at a large company.  She has insurance and can take sick leave and time off.</a:t>
            </a:r>
          </a:p>
        </p:txBody>
      </p:sp>
      <p:cxnSp>
        <p:nvCxnSpPr>
          <p:cNvPr id="19" name="Straight Connector 18">
            <a:extLst>
              <a:ext uri="{FF2B5EF4-FFF2-40B4-BE49-F238E27FC236}">
                <a16:creationId xmlns:a16="http://schemas.microsoft.com/office/drawing/2014/main" id="{04987B46-152E-654C-BB29-4111C06A3695}"/>
              </a:ext>
            </a:extLst>
          </p:cNvPr>
          <p:cNvCxnSpPr/>
          <p:nvPr/>
        </p:nvCxnSpPr>
        <p:spPr>
          <a:xfrm flipV="1">
            <a:off x="-325120" y="2723298"/>
            <a:ext cx="9784080" cy="22431"/>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EC7F147-E7AC-AA4C-A319-DC3109391A80}"/>
              </a:ext>
            </a:extLst>
          </p:cNvPr>
          <p:cNvPicPr>
            <a:picLocks noChangeAspect="1"/>
          </p:cNvPicPr>
          <p:nvPr/>
        </p:nvPicPr>
        <p:blipFill>
          <a:blip r:embed="rId8"/>
          <a:stretch>
            <a:fillRect/>
          </a:stretch>
        </p:blipFill>
        <p:spPr>
          <a:xfrm>
            <a:off x="793652" y="1677750"/>
            <a:ext cx="914400" cy="914400"/>
          </a:xfrm>
          <a:prstGeom prst="rect">
            <a:avLst/>
          </a:prstGeom>
        </p:spPr>
      </p:pic>
    </p:spTree>
    <p:extLst>
      <p:ext uri="{BB962C8B-B14F-4D97-AF65-F5344CB8AC3E}">
        <p14:creationId xmlns:p14="http://schemas.microsoft.com/office/powerpoint/2010/main" val="34003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682303-7C4F-9847-AF67-C276B5260978}"/>
              </a:ext>
            </a:extLst>
          </p:cNvPr>
          <p:cNvSpPr/>
          <p:nvPr/>
        </p:nvSpPr>
        <p:spPr>
          <a:xfrm>
            <a:off x="-74528" y="1274129"/>
            <a:ext cx="9282896" cy="4051054"/>
          </a:xfrm>
          <a:prstGeom prst="rect">
            <a:avLst/>
          </a:prstGeom>
          <a:solidFill>
            <a:srgbClr val="73CAD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B1205-C944-4732-93EE-320DB28E1DBF}"/>
              </a:ext>
            </a:extLst>
          </p:cNvPr>
          <p:cNvSpPr>
            <a:spLocks noGrp="1"/>
          </p:cNvSpPr>
          <p:nvPr>
            <p:ph type="title"/>
          </p:nvPr>
        </p:nvSpPr>
        <p:spPr>
          <a:xfrm>
            <a:off x="457200" y="400050"/>
            <a:ext cx="8229600" cy="742950"/>
          </a:xfrm>
          <a:prstGeom prst="rect">
            <a:avLst/>
          </a:prstGeom>
        </p:spPr>
        <p:txBody>
          <a:bodyPr anchor="ctr">
            <a:normAutofit/>
          </a:bodyPr>
          <a:lstStyle/>
          <a:p>
            <a:r>
              <a:rPr lang="en-US" dirty="0"/>
              <a:t>Lynne’s Day of Mammogram</a:t>
            </a:r>
          </a:p>
        </p:txBody>
      </p:sp>
      <p:pic>
        <p:nvPicPr>
          <p:cNvPr id="5" name="Graphic 4" descr="Woman with kid">
            <a:extLst>
              <a:ext uri="{FF2B5EF4-FFF2-40B4-BE49-F238E27FC236}">
                <a16:creationId xmlns:a16="http://schemas.microsoft.com/office/drawing/2014/main" id="{6BDA941A-8315-3E44-9E21-DD5B487B8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2252" y="1693782"/>
            <a:ext cx="914400" cy="914400"/>
          </a:xfrm>
          <a:prstGeom prst="rect">
            <a:avLst/>
          </a:prstGeom>
        </p:spPr>
      </p:pic>
      <p:sp>
        <p:nvSpPr>
          <p:cNvPr id="11" name="TextBox 10">
            <a:extLst>
              <a:ext uri="{FF2B5EF4-FFF2-40B4-BE49-F238E27FC236}">
                <a16:creationId xmlns:a16="http://schemas.microsoft.com/office/drawing/2014/main" id="{8F055C3E-D5A9-DB40-82E3-C2BFC2D258C2}"/>
              </a:ext>
            </a:extLst>
          </p:cNvPr>
          <p:cNvSpPr txBox="1"/>
          <p:nvPr/>
        </p:nvSpPr>
        <p:spPr>
          <a:xfrm>
            <a:off x="335666" y="3096588"/>
            <a:ext cx="2180710" cy="1200329"/>
          </a:xfrm>
          <a:prstGeom prst="rect">
            <a:avLst/>
          </a:prstGeom>
          <a:noFill/>
        </p:spPr>
        <p:txBody>
          <a:bodyPr wrap="square" rtlCol="0">
            <a:spAutoFit/>
          </a:bodyPr>
          <a:lstStyle/>
          <a:p>
            <a:r>
              <a:rPr lang="en-US" dirty="0"/>
              <a:t>Lynne has an appointment for a mammogram at 10:00 am.</a:t>
            </a:r>
          </a:p>
        </p:txBody>
      </p:sp>
      <p:sp>
        <p:nvSpPr>
          <p:cNvPr id="12" name="TextBox 11">
            <a:extLst>
              <a:ext uri="{FF2B5EF4-FFF2-40B4-BE49-F238E27FC236}">
                <a16:creationId xmlns:a16="http://schemas.microsoft.com/office/drawing/2014/main" id="{FC212438-F6C5-AE43-8198-E98F36FDE6EC}"/>
              </a:ext>
            </a:extLst>
          </p:cNvPr>
          <p:cNvSpPr txBox="1"/>
          <p:nvPr/>
        </p:nvSpPr>
        <p:spPr>
          <a:xfrm>
            <a:off x="2575367" y="3148573"/>
            <a:ext cx="2314937" cy="1477328"/>
          </a:xfrm>
          <a:prstGeom prst="rect">
            <a:avLst/>
          </a:prstGeom>
          <a:noFill/>
        </p:spPr>
        <p:txBody>
          <a:bodyPr wrap="square" rtlCol="0">
            <a:spAutoFit/>
          </a:bodyPr>
          <a:lstStyle/>
          <a:p>
            <a:r>
              <a:rPr lang="en-US" dirty="0"/>
              <a:t>She has two young children are usually watched by her mother.  Her mother is sick.</a:t>
            </a:r>
          </a:p>
        </p:txBody>
      </p:sp>
      <p:sp>
        <p:nvSpPr>
          <p:cNvPr id="13" name="TextBox 12">
            <a:extLst>
              <a:ext uri="{FF2B5EF4-FFF2-40B4-BE49-F238E27FC236}">
                <a16:creationId xmlns:a16="http://schemas.microsoft.com/office/drawing/2014/main" id="{AE10B027-AB2B-5841-A201-3AFD37890DD4}"/>
              </a:ext>
            </a:extLst>
          </p:cNvPr>
          <p:cNvSpPr txBox="1"/>
          <p:nvPr/>
        </p:nvSpPr>
        <p:spPr>
          <a:xfrm>
            <a:off x="4890304" y="3165797"/>
            <a:ext cx="2314937" cy="646331"/>
          </a:xfrm>
          <a:prstGeom prst="rect">
            <a:avLst/>
          </a:prstGeom>
          <a:noFill/>
        </p:spPr>
        <p:txBody>
          <a:bodyPr wrap="square" rtlCol="0">
            <a:spAutoFit/>
          </a:bodyPr>
          <a:lstStyle/>
          <a:p>
            <a:r>
              <a:rPr lang="en-US" dirty="0"/>
              <a:t>She uses public transportation.</a:t>
            </a:r>
          </a:p>
        </p:txBody>
      </p:sp>
      <p:sp>
        <p:nvSpPr>
          <p:cNvPr id="14" name="TextBox 13">
            <a:extLst>
              <a:ext uri="{FF2B5EF4-FFF2-40B4-BE49-F238E27FC236}">
                <a16:creationId xmlns:a16="http://schemas.microsoft.com/office/drawing/2014/main" id="{8C2B785B-52CE-2C45-B524-A8F32AAB4A42}"/>
              </a:ext>
            </a:extLst>
          </p:cNvPr>
          <p:cNvSpPr txBox="1"/>
          <p:nvPr/>
        </p:nvSpPr>
        <p:spPr>
          <a:xfrm>
            <a:off x="7027659" y="3144436"/>
            <a:ext cx="2180709" cy="1477328"/>
          </a:xfrm>
          <a:prstGeom prst="rect">
            <a:avLst/>
          </a:prstGeom>
          <a:noFill/>
        </p:spPr>
        <p:txBody>
          <a:bodyPr wrap="square" rtlCol="0">
            <a:spAutoFit/>
          </a:bodyPr>
          <a:lstStyle/>
          <a:p>
            <a:r>
              <a:rPr lang="en-US" dirty="0"/>
              <a:t>She is an hourly employee.  She does  not have insurance and does not have sick leave available.</a:t>
            </a:r>
          </a:p>
        </p:txBody>
      </p:sp>
      <p:cxnSp>
        <p:nvCxnSpPr>
          <p:cNvPr id="19" name="Straight Connector 18">
            <a:extLst>
              <a:ext uri="{FF2B5EF4-FFF2-40B4-BE49-F238E27FC236}">
                <a16:creationId xmlns:a16="http://schemas.microsoft.com/office/drawing/2014/main" id="{04987B46-152E-654C-BB29-4111C06A3695}"/>
              </a:ext>
            </a:extLst>
          </p:cNvPr>
          <p:cNvCxnSpPr/>
          <p:nvPr/>
        </p:nvCxnSpPr>
        <p:spPr>
          <a:xfrm flipV="1">
            <a:off x="-325120" y="2723298"/>
            <a:ext cx="9784080" cy="22431"/>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EC7F147-E7AC-AA4C-A319-DC3109391A80}"/>
              </a:ext>
            </a:extLst>
          </p:cNvPr>
          <p:cNvPicPr>
            <a:picLocks noChangeAspect="1"/>
          </p:cNvPicPr>
          <p:nvPr/>
        </p:nvPicPr>
        <p:blipFill>
          <a:blip r:embed="rId4"/>
          <a:stretch>
            <a:fillRect/>
          </a:stretch>
        </p:blipFill>
        <p:spPr>
          <a:xfrm>
            <a:off x="793652" y="1677750"/>
            <a:ext cx="914400" cy="914400"/>
          </a:xfrm>
          <a:prstGeom prst="rect">
            <a:avLst/>
          </a:prstGeom>
        </p:spPr>
      </p:pic>
      <p:pic>
        <p:nvPicPr>
          <p:cNvPr id="4" name="Graphic 3" descr="Bus">
            <a:extLst>
              <a:ext uri="{FF2B5EF4-FFF2-40B4-BE49-F238E27FC236}">
                <a16:creationId xmlns:a16="http://schemas.microsoft.com/office/drawing/2014/main" id="{AD98D4BA-DE17-3145-BE91-222F3A8569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0300" y="1677750"/>
            <a:ext cx="914400" cy="914400"/>
          </a:xfrm>
          <a:prstGeom prst="rect">
            <a:avLst/>
          </a:prstGeom>
        </p:spPr>
      </p:pic>
      <p:pic>
        <p:nvPicPr>
          <p:cNvPr id="8" name="Graphic 7" descr="Store">
            <a:extLst>
              <a:ext uri="{FF2B5EF4-FFF2-40B4-BE49-F238E27FC236}">
                <a16:creationId xmlns:a16="http://schemas.microsoft.com/office/drawing/2014/main" id="{7D7789BF-F4D2-864E-9303-FEB54653FD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98779" y="1657350"/>
            <a:ext cx="914400" cy="914400"/>
          </a:xfrm>
          <a:prstGeom prst="rect">
            <a:avLst/>
          </a:prstGeom>
        </p:spPr>
      </p:pic>
    </p:spTree>
    <p:extLst>
      <p:ext uri="{BB962C8B-B14F-4D97-AF65-F5344CB8AC3E}">
        <p14:creationId xmlns:p14="http://schemas.microsoft.com/office/powerpoint/2010/main" val="18039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654603-EC72-274E-851F-523C61DA5042}"/>
              </a:ext>
            </a:extLst>
          </p:cNvPr>
          <p:cNvSpPr/>
          <p:nvPr/>
        </p:nvSpPr>
        <p:spPr>
          <a:xfrm>
            <a:off x="900286" y="1038198"/>
            <a:ext cx="1416629" cy="4222935"/>
          </a:xfrm>
          <a:prstGeom prst="rect">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90CA720-78B8-7E4C-838F-4CAC23EF1EDE}"/>
              </a:ext>
            </a:extLst>
          </p:cNvPr>
          <p:cNvSpPr/>
          <p:nvPr/>
        </p:nvSpPr>
        <p:spPr>
          <a:xfrm>
            <a:off x="2321432" y="1038198"/>
            <a:ext cx="2933475" cy="4142823"/>
          </a:xfrm>
          <a:prstGeom prst="rect">
            <a:avLst/>
          </a:prstGeom>
          <a:solidFill>
            <a:srgbClr val="743B8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F9AF61F-420E-5A44-BD0D-F84C0F345673}"/>
              </a:ext>
            </a:extLst>
          </p:cNvPr>
          <p:cNvSpPr/>
          <p:nvPr/>
        </p:nvSpPr>
        <p:spPr>
          <a:xfrm>
            <a:off x="5254908" y="1038198"/>
            <a:ext cx="3194612" cy="4142823"/>
          </a:xfrm>
          <a:prstGeom prst="rect">
            <a:avLst/>
          </a:prstGeom>
          <a:solidFill>
            <a:srgbClr val="73CAD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topwatch">
            <a:extLst>
              <a:ext uri="{FF2B5EF4-FFF2-40B4-BE49-F238E27FC236}">
                <a16:creationId xmlns:a16="http://schemas.microsoft.com/office/drawing/2014/main" id="{36B4D55B-F584-7D43-A4BB-96E4E0ADE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688" y="1657350"/>
            <a:ext cx="914400" cy="914400"/>
          </a:xfrm>
          <a:prstGeom prst="rect">
            <a:avLst/>
          </a:prstGeom>
        </p:spPr>
      </p:pic>
      <p:pic>
        <p:nvPicPr>
          <p:cNvPr id="7" name="Graphic 6" descr="Dollar">
            <a:extLst>
              <a:ext uri="{FF2B5EF4-FFF2-40B4-BE49-F238E27FC236}">
                <a16:creationId xmlns:a16="http://schemas.microsoft.com/office/drawing/2014/main" id="{CA1FFB77-A7EF-7147-9456-3A03464CA7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688" y="2763091"/>
            <a:ext cx="914400" cy="914400"/>
          </a:xfrm>
          <a:prstGeom prst="rect">
            <a:avLst/>
          </a:prstGeom>
        </p:spPr>
      </p:pic>
      <p:sp>
        <p:nvSpPr>
          <p:cNvPr id="8" name="Title 1">
            <a:extLst>
              <a:ext uri="{FF2B5EF4-FFF2-40B4-BE49-F238E27FC236}">
                <a16:creationId xmlns:a16="http://schemas.microsoft.com/office/drawing/2014/main" id="{F23A0BC7-DBF5-484A-BCF3-0E3F75365B32}"/>
              </a:ext>
            </a:extLst>
          </p:cNvPr>
          <p:cNvSpPr txBox="1">
            <a:spLocks/>
          </p:cNvSpPr>
          <p:nvPr/>
        </p:nvSpPr>
        <p:spPr>
          <a:xfrm>
            <a:off x="162046" y="94312"/>
            <a:ext cx="8229600" cy="742950"/>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Comparison of Rachael and Lynne’s Days</a:t>
            </a:r>
          </a:p>
        </p:txBody>
      </p:sp>
      <p:sp>
        <p:nvSpPr>
          <p:cNvPr id="11" name="TextBox 10">
            <a:extLst>
              <a:ext uri="{FF2B5EF4-FFF2-40B4-BE49-F238E27FC236}">
                <a16:creationId xmlns:a16="http://schemas.microsoft.com/office/drawing/2014/main" id="{248282F1-3958-094C-8A7C-13FE29B62929}"/>
              </a:ext>
            </a:extLst>
          </p:cNvPr>
          <p:cNvSpPr txBox="1"/>
          <p:nvPr/>
        </p:nvSpPr>
        <p:spPr>
          <a:xfrm>
            <a:off x="3062499" y="1026249"/>
            <a:ext cx="1956122" cy="523220"/>
          </a:xfrm>
          <a:prstGeom prst="rect">
            <a:avLst/>
          </a:prstGeom>
          <a:noFill/>
        </p:spPr>
        <p:txBody>
          <a:bodyPr wrap="square" rtlCol="0">
            <a:spAutoFit/>
          </a:bodyPr>
          <a:lstStyle/>
          <a:p>
            <a:r>
              <a:rPr lang="en-US" sz="2800" b="1" dirty="0"/>
              <a:t>Rachael</a:t>
            </a:r>
          </a:p>
        </p:txBody>
      </p:sp>
      <p:sp>
        <p:nvSpPr>
          <p:cNvPr id="12" name="TextBox 11">
            <a:extLst>
              <a:ext uri="{FF2B5EF4-FFF2-40B4-BE49-F238E27FC236}">
                <a16:creationId xmlns:a16="http://schemas.microsoft.com/office/drawing/2014/main" id="{585AD034-A908-C946-BA57-B8A71F4032F4}"/>
              </a:ext>
            </a:extLst>
          </p:cNvPr>
          <p:cNvSpPr txBox="1"/>
          <p:nvPr/>
        </p:nvSpPr>
        <p:spPr>
          <a:xfrm>
            <a:off x="2505213" y="2802558"/>
            <a:ext cx="2749694" cy="1200329"/>
          </a:xfrm>
          <a:prstGeom prst="rect">
            <a:avLst/>
          </a:prstGeom>
          <a:noFill/>
        </p:spPr>
        <p:txBody>
          <a:bodyPr wrap="square" rtlCol="0">
            <a:spAutoFit/>
          </a:bodyPr>
          <a:lstStyle/>
          <a:p>
            <a:r>
              <a:rPr lang="en-US" dirty="0"/>
              <a:t>Sick leave – no pay lost</a:t>
            </a:r>
          </a:p>
          <a:p>
            <a:r>
              <a:rPr lang="en-US" dirty="0"/>
              <a:t>Insurance – did not have to pay for mammogram</a:t>
            </a:r>
          </a:p>
          <a:p>
            <a:endParaRPr lang="en-US" dirty="0"/>
          </a:p>
        </p:txBody>
      </p:sp>
      <p:sp>
        <p:nvSpPr>
          <p:cNvPr id="13" name="TextBox 12">
            <a:extLst>
              <a:ext uri="{FF2B5EF4-FFF2-40B4-BE49-F238E27FC236}">
                <a16:creationId xmlns:a16="http://schemas.microsoft.com/office/drawing/2014/main" id="{A561335B-FC18-034E-91A2-DAE75A60E9A5}"/>
              </a:ext>
            </a:extLst>
          </p:cNvPr>
          <p:cNvSpPr txBox="1"/>
          <p:nvPr/>
        </p:nvSpPr>
        <p:spPr>
          <a:xfrm>
            <a:off x="2514246" y="1552170"/>
            <a:ext cx="2749694" cy="1477328"/>
          </a:xfrm>
          <a:prstGeom prst="rect">
            <a:avLst/>
          </a:prstGeom>
          <a:noFill/>
        </p:spPr>
        <p:txBody>
          <a:bodyPr wrap="square" rtlCol="0">
            <a:spAutoFit/>
          </a:bodyPr>
          <a:lstStyle/>
          <a:p>
            <a:r>
              <a:rPr lang="en-US" dirty="0"/>
              <a:t>Transportation – own car, 15 minutes</a:t>
            </a:r>
          </a:p>
          <a:p>
            <a:r>
              <a:rPr lang="en-US" dirty="0"/>
              <a:t>Appointment – on time, 15 minutes</a:t>
            </a:r>
          </a:p>
          <a:p>
            <a:endParaRPr lang="en-US" dirty="0"/>
          </a:p>
        </p:txBody>
      </p:sp>
      <p:pic>
        <p:nvPicPr>
          <p:cNvPr id="14" name="Graphic 13" descr="Woman with kid">
            <a:extLst>
              <a:ext uri="{FF2B5EF4-FFF2-40B4-BE49-F238E27FC236}">
                <a16:creationId xmlns:a16="http://schemas.microsoft.com/office/drawing/2014/main" id="{3976BFF2-2FE4-5245-8492-661A28A7A4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154" y="3866298"/>
            <a:ext cx="914400" cy="914400"/>
          </a:xfrm>
          <a:prstGeom prst="rect">
            <a:avLst/>
          </a:prstGeom>
        </p:spPr>
      </p:pic>
      <p:sp>
        <p:nvSpPr>
          <p:cNvPr id="15" name="TextBox 14">
            <a:extLst>
              <a:ext uri="{FF2B5EF4-FFF2-40B4-BE49-F238E27FC236}">
                <a16:creationId xmlns:a16="http://schemas.microsoft.com/office/drawing/2014/main" id="{E6D6555A-7DE8-AF4B-9010-3449D2678973}"/>
              </a:ext>
            </a:extLst>
          </p:cNvPr>
          <p:cNvSpPr txBox="1"/>
          <p:nvPr/>
        </p:nvSpPr>
        <p:spPr>
          <a:xfrm>
            <a:off x="2413322" y="4109754"/>
            <a:ext cx="2749694" cy="369332"/>
          </a:xfrm>
          <a:prstGeom prst="rect">
            <a:avLst/>
          </a:prstGeom>
          <a:noFill/>
        </p:spPr>
        <p:txBody>
          <a:bodyPr wrap="square" rtlCol="0">
            <a:spAutoFit/>
          </a:bodyPr>
          <a:lstStyle/>
          <a:p>
            <a:r>
              <a:rPr lang="en-US" dirty="0"/>
              <a:t>Children – at daycare</a:t>
            </a:r>
          </a:p>
        </p:txBody>
      </p:sp>
      <p:sp>
        <p:nvSpPr>
          <p:cNvPr id="16" name="TextBox 15">
            <a:extLst>
              <a:ext uri="{FF2B5EF4-FFF2-40B4-BE49-F238E27FC236}">
                <a16:creationId xmlns:a16="http://schemas.microsoft.com/office/drawing/2014/main" id="{3D25AFE9-E3A4-E54E-BC26-9F7ABBE8DF7A}"/>
              </a:ext>
            </a:extLst>
          </p:cNvPr>
          <p:cNvSpPr txBox="1"/>
          <p:nvPr/>
        </p:nvSpPr>
        <p:spPr>
          <a:xfrm>
            <a:off x="5481883" y="1552170"/>
            <a:ext cx="2749694" cy="1477328"/>
          </a:xfrm>
          <a:prstGeom prst="rect">
            <a:avLst/>
          </a:prstGeom>
          <a:noFill/>
        </p:spPr>
        <p:txBody>
          <a:bodyPr wrap="square" rtlCol="0">
            <a:spAutoFit/>
          </a:bodyPr>
          <a:lstStyle/>
          <a:p>
            <a:r>
              <a:rPr lang="en-US" dirty="0"/>
              <a:t>Transportation – bus, 2 hours late</a:t>
            </a:r>
          </a:p>
          <a:p>
            <a:r>
              <a:rPr lang="en-US" dirty="0"/>
              <a:t>Appointment – 1 hour late, waited additional hour</a:t>
            </a:r>
          </a:p>
          <a:p>
            <a:endParaRPr lang="en-US" dirty="0"/>
          </a:p>
        </p:txBody>
      </p:sp>
      <p:sp>
        <p:nvSpPr>
          <p:cNvPr id="17" name="TextBox 16">
            <a:extLst>
              <a:ext uri="{FF2B5EF4-FFF2-40B4-BE49-F238E27FC236}">
                <a16:creationId xmlns:a16="http://schemas.microsoft.com/office/drawing/2014/main" id="{BDC4B10C-397D-DD40-8021-32CC7DBDF5DA}"/>
              </a:ext>
            </a:extLst>
          </p:cNvPr>
          <p:cNvSpPr txBox="1"/>
          <p:nvPr/>
        </p:nvSpPr>
        <p:spPr>
          <a:xfrm>
            <a:off x="6257112" y="1040900"/>
            <a:ext cx="1956122" cy="523220"/>
          </a:xfrm>
          <a:prstGeom prst="rect">
            <a:avLst/>
          </a:prstGeom>
          <a:noFill/>
        </p:spPr>
        <p:txBody>
          <a:bodyPr wrap="square" rtlCol="0">
            <a:spAutoFit/>
          </a:bodyPr>
          <a:lstStyle/>
          <a:p>
            <a:r>
              <a:rPr lang="en-US" sz="2800" b="1" dirty="0"/>
              <a:t>Lynne</a:t>
            </a:r>
          </a:p>
        </p:txBody>
      </p:sp>
      <p:sp>
        <p:nvSpPr>
          <p:cNvPr id="18" name="TextBox 17">
            <a:extLst>
              <a:ext uri="{FF2B5EF4-FFF2-40B4-BE49-F238E27FC236}">
                <a16:creationId xmlns:a16="http://schemas.microsoft.com/office/drawing/2014/main" id="{DA805D0D-C2B7-DD4F-9101-C94BC530D485}"/>
              </a:ext>
            </a:extLst>
          </p:cNvPr>
          <p:cNvSpPr txBox="1"/>
          <p:nvPr/>
        </p:nvSpPr>
        <p:spPr>
          <a:xfrm>
            <a:off x="5438688" y="2802558"/>
            <a:ext cx="2749694" cy="1200329"/>
          </a:xfrm>
          <a:prstGeom prst="rect">
            <a:avLst/>
          </a:prstGeom>
          <a:noFill/>
        </p:spPr>
        <p:txBody>
          <a:bodyPr wrap="square" rtlCol="0">
            <a:spAutoFit/>
          </a:bodyPr>
          <a:lstStyle/>
          <a:p>
            <a:r>
              <a:rPr lang="en-US" dirty="0"/>
              <a:t>No sick leave – lost pay</a:t>
            </a:r>
          </a:p>
          <a:p>
            <a:r>
              <a:rPr lang="en-US" dirty="0"/>
              <a:t>No insurance – self paid for mammogram</a:t>
            </a:r>
          </a:p>
          <a:p>
            <a:endParaRPr lang="en-US" dirty="0"/>
          </a:p>
        </p:txBody>
      </p:sp>
      <p:sp>
        <p:nvSpPr>
          <p:cNvPr id="19" name="TextBox 18">
            <a:extLst>
              <a:ext uri="{FF2B5EF4-FFF2-40B4-BE49-F238E27FC236}">
                <a16:creationId xmlns:a16="http://schemas.microsoft.com/office/drawing/2014/main" id="{5E70EC20-2733-C44D-A721-A2E67A0E284D}"/>
              </a:ext>
            </a:extLst>
          </p:cNvPr>
          <p:cNvSpPr txBox="1"/>
          <p:nvPr/>
        </p:nvSpPr>
        <p:spPr>
          <a:xfrm>
            <a:off x="5438688" y="4114730"/>
            <a:ext cx="2749694" cy="646331"/>
          </a:xfrm>
          <a:prstGeom prst="rect">
            <a:avLst/>
          </a:prstGeom>
          <a:noFill/>
        </p:spPr>
        <p:txBody>
          <a:bodyPr wrap="square" rtlCol="0">
            <a:spAutoFit/>
          </a:bodyPr>
          <a:lstStyle/>
          <a:p>
            <a:r>
              <a:rPr lang="en-US" dirty="0"/>
              <a:t>Children – brought with her</a:t>
            </a:r>
          </a:p>
        </p:txBody>
      </p:sp>
      <p:cxnSp>
        <p:nvCxnSpPr>
          <p:cNvPr id="21" name="Straight Connector 20">
            <a:extLst>
              <a:ext uri="{FF2B5EF4-FFF2-40B4-BE49-F238E27FC236}">
                <a16:creationId xmlns:a16="http://schemas.microsoft.com/office/drawing/2014/main" id="{745873EA-3BEB-594A-A598-1CAA8115A9C1}"/>
              </a:ext>
            </a:extLst>
          </p:cNvPr>
          <p:cNvCxnSpPr>
            <a:cxnSpLocks/>
          </p:cNvCxnSpPr>
          <p:nvPr/>
        </p:nvCxnSpPr>
        <p:spPr>
          <a:xfrm>
            <a:off x="900286" y="1521417"/>
            <a:ext cx="754923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C254A1-02B6-F84C-A024-544225CE1281}"/>
              </a:ext>
            </a:extLst>
          </p:cNvPr>
          <p:cNvCxnSpPr>
            <a:cxnSpLocks/>
          </p:cNvCxnSpPr>
          <p:nvPr/>
        </p:nvCxnSpPr>
        <p:spPr>
          <a:xfrm>
            <a:off x="900286" y="2745268"/>
            <a:ext cx="7549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27F97D-9530-804F-86C7-5F2C364BC1A3}"/>
              </a:ext>
            </a:extLst>
          </p:cNvPr>
          <p:cNvCxnSpPr>
            <a:cxnSpLocks/>
          </p:cNvCxnSpPr>
          <p:nvPr/>
        </p:nvCxnSpPr>
        <p:spPr>
          <a:xfrm>
            <a:off x="900286" y="3866298"/>
            <a:ext cx="75492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098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F5C0B3-61B9-E948-9BBF-F8314D62E052}"/>
              </a:ext>
            </a:extLst>
          </p:cNvPr>
          <p:cNvSpPr/>
          <p:nvPr/>
        </p:nvSpPr>
        <p:spPr>
          <a:xfrm>
            <a:off x="-414338" y="-557213"/>
            <a:ext cx="9929813" cy="3128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8F7008-7ED5-D44E-8BF6-8B249943D991}"/>
              </a:ext>
            </a:extLst>
          </p:cNvPr>
          <p:cNvSpPr txBox="1"/>
          <p:nvPr/>
        </p:nvSpPr>
        <p:spPr>
          <a:xfrm>
            <a:off x="450056" y="706576"/>
            <a:ext cx="8243888" cy="1323439"/>
          </a:xfrm>
          <a:prstGeom prst="rect">
            <a:avLst/>
          </a:prstGeom>
          <a:noFill/>
        </p:spPr>
        <p:txBody>
          <a:bodyPr wrap="square" rtlCol="0">
            <a:spAutoFit/>
          </a:bodyPr>
          <a:lstStyle/>
          <a:p>
            <a:pPr algn="ctr"/>
            <a:r>
              <a:rPr lang="en-US" sz="4000" dirty="0"/>
              <a:t>How can we improve equity and access to imaging?</a:t>
            </a:r>
          </a:p>
        </p:txBody>
      </p:sp>
    </p:spTree>
    <p:extLst>
      <p:ext uri="{BB962C8B-B14F-4D97-AF65-F5344CB8AC3E}">
        <p14:creationId xmlns:p14="http://schemas.microsoft.com/office/powerpoint/2010/main" val="373654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3981B0-7C43-CB43-9B6C-64C56AEDC36E}"/>
              </a:ext>
            </a:extLst>
          </p:cNvPr>
          <p:cNvSpPr/>
          <p:nvPr/>
        </p:nvSpPr>
        <p:spPr>
          <a:xfrm rot="2173501">
            <a:off x="-2228361" y="-3321191"/>
            <a:ext cx="5976137" cy="8599989"/>
          </a:xfrm>
          <a:prstGeom prst="rect">
            <a:avLst/>
          </a:prstGeom>
          <a:solidFill>
            <a:srgbClr val="73CAD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71DA30-C7E1-FE48-8883-8DB21889BA16}"/>
              </a:ext>
            </a:extLst>
          </p:cNvPr>
          <p:cNvSpPr txBox="1"/>
          <p:nvPr/>
        </p:nvSpPr>
        <p:spPr>
          <a:xfrm>
            <a:off x="2897747" y="2928580"/>
            <a:ext cx="7160654" cy="3046988"/>
          </a:xfrm>
          <a:prstGeom prst="rect">
            <a:avLst/>
          </a:prstGeom>
          <a:noFill/>
        </p:spPr>
        <p:txBody>
          <a:bodyPr wrap="square" rtlCol="0">
            <a:spAutoFit/>
          </a:bodyPr>
          <a:lstStyle/>
          <a:p>
            <a:r>
              <a:rPr lang="en-US" sz="3200" dirty="0"/>
              <a:t>Patient-centered research</a:t>
            </a:r>
          </a:p>
          <a:p>
            <a:r>
              <a:rPr lang="en-US" sz="3200" dirty="0"/>
              <a:t>Recognizing disparity</a:t>
            </a:r>
          </a:p>
          <a:p>
            <a:r>
              <a:rPr lang="en-US" sz="3200" dirty="0"/>
              <a:t>Improving communication</a:t>
            </a:r>
          </a:p>
          <a:p>
            <a:r>
              <a:rPr lang="en-US" sz="3200" dirty="0"/>
              <a:t>Leveraging electronic health records </a:t>
            </a:r>
          </a:p>
          <a:p>
            <a:endParaRPr lang="en-US" sz="3200" dirty="0"/>
          </a:p>
          <a:p>
            <a:endParaRPr lang="en-US" sz="3200" dirty="0"/>
          </a:p>
        </p:txBody>
      </p:sp>
      <p:pic>
        <p:nvPicPr>
          <p:cNvPr id="5" name="Graphic 4" descr="Group">
            <a:extLst>
              <a:ext uri="{FF2B5EF4-FFF2-40B4-BE49-F238E27FC236}">
                <a16:creationId xmlns:a16="http://schemas.microsoft.com/office/drawing/2014/main" id="{B0B7CA31-18BA-A747-A99E-749311919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124" y="-145413"/>
            <a:ext cx="2836118" cy="2836118"/>
          </a:xfrm>
          <a:prstGeom prst="rect">
            <a:avLst/>
          </a:prstGeom>
        </p:spPr>
      </p:pic>
    </p:spTree>
    <p:extLst>
      <p:ext uri="{BB962C8B-B14F-4D97-AF65-F5344CB8AC3E}">
        <p14:creationId xmlns:p14="http://schemas.microsoft.com/office/powerpoint/2010/main" val="72705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3981B0-7C43-CB43-9B6C-64C56AEDC36E}"/>
              </a:ext>
            </a:extLst>
          </p:cNvPr>
          <p:cNvSpPr/>
          <p:nvPr/>
        </p:nvSpPr>
        <p:spPr>
          <a:xfrm rot="2416114">
            <a:off x="-2255353" y="-3715119"/>
            <a:ext cx="5976137" cy="8599989"/>
          </a:xfrm>
          <a:prstGeom prst="rect">
            <a:avLst/>
          </a:prstGeom>
          <a:solidFill>
            <a:srgbClr val="73CAD8">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71DA30-C7E1-FE48-8883-8DB21889BA16}"/>
              </a:ext>
            </a:extLst>
          </p:cNvPr>
          <p:cNvSpPr txBox="1"/>
          <p:nvPr/>
        </p:nvSpPr>
        <p:spPr>
          <a:xfrm>
            <a:off x="2387276" y="2985506"/>
            <a:ext cx="6809597" cy="2554545"/>
          </a:xfrm>
          <a:prstGeom prst="rect">
            <a:avLst/>
          </a:prstGeom>
          <a:noFill/>
        </p:spPr>
        <p:txBody>
          <a:bodyPr wrap="square" rtlCol="0">
            <a:spAutoFit/>
          </a:bodyPr>
          <a:lstStyle/>
          <a:p>
            <a:r>
              <a:rPr lang="en-US" sz="4000" dirty="0"/>
              <a:t>Personalized clinical approaches</a:t>
            </a:r>
          </a:p>
          <a:p>
            <a:r>
              <a:rPr lang="en-US" sz="4000" dirty="0"/>
              <a:t>Operationalizing equitable care</a:t>
            </a:r>
          </a:p>
          <a:p>
            <a:r>
              <a:rPr lang="en-US" sz="4000" dirty="0"/>
              <a:t>Systems based thinking</a:t>
            </a:r>
          </a:p>
          <a:p>
            <a:endParaRPr lang="en-US" sz="4000" dirty="0"/>
          </a:p>
        </p:txBody>
      </p:sp>
      <p:pic>
        <p:nvPicPr>
          <p:cNvPr id="5" name="Graphic 4" descr="Group">
            <a:extLst>
              <a:ext uri="{FF2B5EF4-FFF2-40B4-BE49-F238E27FC236}">
                <a16:creationId xmlns:a16="http://schemas.microsoft.com/office/drawing/2014/main" id="{18A2DB71-7A7D-3A4B-B1BD-6CBAFF70A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01" y="0"/>
            <a:ext cx="2836118" cy="2836118"/>
          </a:xfrm>
          <a:prstGeom prst="rect">
            <a:avLst/>
          </a:prstGeom>
        </p:spPr>
      </p:pic>
    </p:spTree>
    <p:extLst>
      <p:ext uri="{BB962C8B-B14F-4D97-AF65-F5344CB8AC3E}">
        <p14:creationId xmlns:p14="http://schemas.microsoft.com/office/powerpoint/2010/main" val="303410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530164-0FC5-5E4F-9C3B-BD5CB42C7CD2}"/>
              </a:ext>
            </a:extLst>
          </p:cNvPr>
          <p:cNvSpPr/>
          <p:nvPr/>
        </p:nvSpPr>
        <p:spPr>
          <a:xfrm>
            <a:off x="-1126410" y="-686159"/>
            <a:ext cx="5393611" cy="1554503"/>
          </a:xfrm>
          <a:prstGeom prst="rect">
            <a:avLst/>
          </a:prstGeom>
          <a:solidFill>
            <a:srgbClr val="A0408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Flask">
            <a:extLst>
              <a:ext uri="{FF2B5EF4-FFF2-40B4-BE49-F238E27FC236}">
                <a16:creationId xmlns:a16="http://schemas.microsoft.com/office/drawing/2014/main" id="{5812808A-CE7F-CE4D-9D29-C9A9ECEB6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332" y="486660"/>
            <a:ext cx="3797634" cy="3797634"/>
          </a:xfrm>
          <a:prstGeom prst="rect">
            <a:avLst/>
          </a:prstGeom>
        </p:spPr>
      </p:pic>
      <p:pic>
        <p:nvPicPr>
          <p:cNvPr id="5" name="Graphic 4" descr="Group">
            <a:extLst>
              <a:ext uri="{FF2B5EF4-FFF2-40B4-BE49-F238E27FC236}">
                <a16:creationId xmlns:a16="http://schemas.microsoft.com/office/drawing/2014/main" id="{FBD16146-C1E1-B040-9C99-989BDFDD8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4601" y="353485"/>
            <a:ext cx="1778000" cy="1778000"/>
          </a:xfrm>
          <a:prstGeom prst="rect">
            <a:avLst/>
          </a:prstGeom>
        </p:spPr>
      </p:pic>
      <p:pic>
        <p:nvPicPr>
          <p:cNvPr id="6" name="Graphic 5" descr="Group">
            <a:extLst>
              <a:ext uri="{FF2B5EF4-FFF2-40B4-BE49-F238E27FC236}">
                <a16:creationId xmlns:a16="http://schemas.microsoft.com/office/drawing/2014/main" id="{5C0F5EBE-5B7A-1245-9488-464C000646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4601" y="1538818"/>
            <a:ext cx="1778000" cy="1778000"/>
          </a:xfrm>
          <a:prstGeom prst="rect">
            <a:avLst/>
          </a:prstGeom>
        </p:spPr>
      </p:pic>
      <p:pic>
        <p:nvPicPr>
          <p:cNvPr id="8" name="Graphic 7" descr="Group">
            <a:extLst>
              <a:ext uri="{FF2B5EF4-FFF2-40B4-BE49-F238E27FC236}">
                <a16:creationId xmlns:a16="http://schemas.microsoft.com/office/drawing/2014/main" id="{1CEF1F29-2663-6342-9117-A0039C5C6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4601" y="2798235"/>
            <a:ext cx="1778000" cy="1778000"/>
          </a:xfrm>
          <a:prstGeom prst="rect">
            <a:avLst/>
          </a:prstGeom>
        </p:spPr>
      </p:pic>
      <p:sp>
        <p:nvSpPr>
          <p:cNvPr id="9" name="Oval 8">
            <a:extLst>
              <a:ext uri="{FF2B5EF4-FFF2-40B4-BE49-F238E27FC236}">
                <a16:creationId xmlns:a16="http://schemas.microsoft.com/office/drawing/2014/main" id="{5D0B5F58-D0BC-CF47-A1E4-6CCEBF534AB7}"/>
              </a:ext>
            </a:extLst>
          </p:cNvPr>
          <p:cNvSpPr/>
          <p:nvPr/>
        </p:nvSpPr>
        <p:spPr>
          <a:xfrm>
            <a:off x="3035302" y="138853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8DB1805-489C-CD4D-A708-58FCE2B92FCC}"/>
              </a:ext>
            </a:extLst>
          </p:cNvPr>
          <p:cNvSpPr/>
          <p:nvPr/>
        </p:nvSpPr>
        <p:spPr>
          <a:xfrm>
            <a:off x="1344119" y="962025"/>
            <a:ext cx="1253032" cy="126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48B854B-32D7-4E40-8798-3803E9F954AB}"/>
              </a:ext>
            </a:extLst>
          </p:cNvPr>
          <p:cNvSpPr/>
          <p:nvPr/>
        </p:nvSpPr>
        <p:spPr>
          <a:xfrm>
            <a:off x="3458635" y="116734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6DEE0C6-0986-BD4B-9440-9C0E01CE6BC2}"/>
              </a:ext>
            </a:extLst>
          </p:cNvPr>
          <p:cNvSpPr/>
          <p:nvPr/>
        </p:nvSpPr>
        <p:spPr>
          <a:xfrm>
            <a:off x="3365502" y="1538818"/>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35CA58-C3C7-A344-B911-3759B3935670}"/>
              </a:ext>
            </a:extLst>
          </p:cNvPr>
          <p:cNvSpPr/>
          <p:nvPr/>
        </p:nvSpPr>
        <p:spPr>
          <a:xfrm>
            <a:off x="3841751" y="1317627"/>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24DFDDB-AF93-3242-BC84-FA2F5376DA86}"/>
              </a:ext>
            </a:extLst>
          </p:cNvPr>
          <p:cNvSpPr/>
          <p:nvPr/>
        </p:nvSpPr>
        <p:spPr>
          <a:xfrm>
            <a:off x="3841751" y="1609345"/>
            <a:ext cx="218017" cy="230041"/>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A030B09-8228-834A-9D88-091D080FE736}"/>
              </a:ext>
            </a:extLst>
          </p:cNvPr>
          <p:cNvSpPr/>
          <p:nvPr/>
        </p:nvSpPr>
        <p:spPr>
          <a:xfrm>
            <a:off x="4216401" y="1017058"/>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2EF369-48D5-9C4D-B0E7-DD3DF2CC9BD0}"/>
              </a:ext>
            </a:extLst>
          </p:cNvPr>
          <p:cNvSpPr/>
          <p:nvPr/>
        </p:nvSpPr>
        <p:spPr>
          <a:xfrm>
            <a:off x="4623859" y="1320802"/>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6C963A-CDF2-8743-B552-491F58B4B810}"/>
              </a:ext>
            </a:extLst>
          </p:cNvPr>
          <p:cNvSpPr/>
          <p:nvPr/>
        </p:nvSpPr>
        <p:spPr>
          <a:xfrm>
            <a:off x="4114801" y="138853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7E83D4-13FC-BF4F-9DF0-3AE05662B803}"/>
              </a:ext>
            </a:extLst>
          </p:cNvPr>
          <p:cNvSpPr/>
          <p:nvPr/>
        </p:nvSpPr>
        <p:spPr>
          <a:xfrm>
            <a:off x="4643968" y="1092201"/>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76FBCC-ABED-EF48-B1D6-8C0FD5AEEF62}"/>
              </a:ext>
            </a:extLst>
          </p:cNvPr>
          <p:cNvSpPr/>
          <p:nvPr/>
        </p:nvSpPr>
        <p:spPr>
          <a:xfrm>
            <a:off x="3035301" y="116734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2C5B1B8-23A2-4B4F-9CFC-E1F6AE4941A5}"/>
              </a:ext>
            </a:extLst>
          </p:cNvPr>
          <p:cNvSpPr/>
          <p:nvPr/>
        </p:nvSpPr>
        <p:spPr>
          <a:xfrm>
            <a:off x="4267201" y="154093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7138313-4EBE-CC43-9AE0-E31F057142C6}"/>
              </a:ext>
            </a:extLst>
          </p:cNvPr>
          <p:cNvSpPr/>
          <p:nvPr/>
        </p:nvSpPr>
        <p:spPr>
          <a:xfrm>
            <a:off x="4896909" y="1245661"/>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FA5F14-1F43-F84D-87D5-21BA45DBD40E}"/>
              </a:ext>
            </a:extLst>
          </p:cNvPr>
          <p:cNvSpPr/>
          <p:nvPr/>
        </p:nvSpPr>
        <p:spPr>
          <a:xfrm>
            <a:off x="5253038" y="116734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CA0DCD-42EA-AB4F-B676-91945F7C4F3F}"/>
              </a:ext>
            </a:extLst>
          </p:cNvPr>
          <p:cNvSpPr/>
          <p:nvPr/>
        </p:nvSpPr>
        <p:spPr>
          <a:xfrm>
            <a:off x="5118101" y="949324"/>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BB5A072-02A6-4747-BFE5-CE28F8E3FF5D}"/>
              </a:ext>
            </a:extLst>
          </p:cNvPr>
          <p:cNvSpPr/>
          <p:nvPr/>
        </p:nvSpPr>
        <p:spPr>
          <a:xfrm>
            <a:off x="2611438" y="1155251"/>
            <a:ext cx="218017" cy="230041"/>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FDC5F7-BC2E-4747-AD0F-CECA8BE64A72}"/>
              </a:ext>
            </a:extLst>
          </p:cNvPr>
          <p:cNvSpPr/>
          <p:nvPr/>
        </p:nvSpPr>
        <p:spPr>
          <a:xfrm>
            <a:off x="4815417" y="783842"/>
            <a:ext cx="218017" cy="230041"/>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E107FBE-3C11-3744-AB5F-D48DFD872FB8}"/>
              </a:ext>
            </a:extLst>
          </p:cNvPr>
          <p:cNvSpPr/>
          <p:nvPr/>
        </p:nvSpPr>
        <p:spPr>
          <a:xfrm>
            <a:off x="5458371" y="862160"/>
            <a:ext cx="218017" cy="230041"/>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FDCB660-D864-9145-9BF9-9F6AF5DD6A08}"/>
              </a:ext>
            </a:extLst>
          </p:cNvPr>
          <p:cNvSpPr/>
          <p:nvPr/>
        </p:nvSpPr>
        <p:spPr>
          <a:xfrm>
            <a:off x="5559426" y="116734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32962C-60D0-1143-8D64-975F094AE606}"/>
              </a:ext>
            </a:extLst>
          </p:cNvPr>
          <p:cNvSpPr/>
          <p:nvPr/>
        </p:nvSpPr>
        <p:spPr>
          <a:xfrm>
            <a:off x="5857347" y="1004967"/>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D6E233F-5AE2-1E45-8B2E-F19AFAFD1B81}"/>
              </a:ext>
            </a:extLst>
          </p:cNvPr>
          <p:cNvSpPr/>
          <p:nvPr/>
        </p:nvSpPr>
        <p:spPr>
          <a:xfrm>
            <a:off x="5901251" y="1270270"/>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6E7168-7CB5-8440-84E1-117F2B287FE3}"/>
              </a:ext>
            </a:extLst>
          </p:cNvPr>
          <p:cNvSpPr/>
          <p:nvPr/>
        </p:nvSpPr>
        <p:spPr>
          <a:xfrm>
            <a:off x="2330875" y="925390"/>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1D738A-366B-CD40-8D70-52D83D6D81EE}"/>
              </a:ext>
            </a:extLst>
          </p:cNvPr>
          <p:cNvSpPr/>
          <p:nvPr/>
        </p:nvSpPr>
        <p:spPr>
          <a:xfrm>
            <a:off x="4419601" y="1693333"/>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70D1C47-0954-7F4C-8C92-CA29A2521BE9}"/>
              </a:ext>
            </a:extLst>
          </p:cNvPr>
          <p:cNvSpPr/>
          <p:nvPr/>
        </p:nvSpPr>
        <p:spPr>
          <a:xfrm>
            <a:off x="2021417" y="1834960"/>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E4ED97A-728F-B349-944E-4112074BBFF5}"/>
              </a:ext>
            </a:extLst>
          </p:cNvPr>
          <p:cNvSpPr/>
          <p:nvPr/>
        </p:nvSpPr>
        <p:spPr>
          <a:xfrm>
            <a:off x="1798786" y="1431409"/>
            <a:ext cx="218017" cy="230041"/>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2E88325-73C5-754B-8332-1D36DD9B40E5}"/>
              </a:ext>
            </a:extLst>
          </p:cNvPr>
          <p:cNvSpPr/>
          <p:nvPr/>
        </p:nvSpPr>
        <p:spPr>
          <a:xfrm>
            <a:off x="3289302" y="1017058"/>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6AD0109-E13B-7748-99E5-D11F7643DED6}"/>
              </a:ext>
            </a:extLst>
          </p:cNvPr>
          <p:cNvSpPr/>
          <p:nvPr/>
        </p:nvSpPr>
        <p:spPr>
          <a:xfrm>
            <a:off x="2197632" y="1463676"/>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ECE53F0-ED8B-5341-A8C4-0C01322151F7}"/>
              </a:ext>
            </a:extLst>
          </p:cNvPr>
          <p:cNvSpPr/>
          <p:nvPr/>
        </p:nvSpPr>
        <p:spPr>
          <a:xfrm>
            <a:off x="2070970" y="1158619"/>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0AD252C-F12A-6148-B9EA-9BB79C88430A}"/>
              </a:ext>
            </a:extLst>
          </p:cNvPr>
          <p:cNvSpPr/>
          <p:nvPr/>
        </p:nvSpPr>
        <p:spPr>
          <a:xfrm>
            <a:off x="2363601" y="1155304"/>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12A3BF1-A5D4-084A-8642-35C83DBE4BC9}"/>
              </a:ext>
            </a:extLst>
          </p:cNvPr>
          <p:cNvSpPr/>
          <p:nvPr/>
        </p:nvSpPr>
        <p:spPr>
          <a:xfrm>
            <a:off x="1638830" y="1791691"/>
            <a:ext cx="169333" cy="150284"/>
          </a:xfrm>
          <a:prstGeom prst="ellipse">
            <a:avLst/>
          </a:prstGeom>
          <a:solidFill>
            <a:srgbClr val="A04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A4F1B0-0C1F-3541-9EFB-6F82B190F458}"/>
              </a:ext>
            </a:extLst>
          </p:cNvPr>
          <p:cNvSpPr txBox="1"/>
          <p:nvPr/>
        </p:nvSpPr>
        <p:spPr>
          <a:xfrm>
            <a:off x="259701" y="249429"/>
            <a:ext cx="4028667" cy="954107"/>
          </a:xfrm>
          <a:prstGeom prst="rect">
            <a:avLst/>
          </a:prstGeom>
          <a:noFill/>
        </p:spPr>
        <p:txBody>
          <a:bodyPr wrap="none" rtlCol="0">
            <a:spAutoFit/>
          </a:bodyPr>
          <a:lstStyle/>
          <a:p>
            <a:r>
              <a:rPr lang="en-US" sz="2800" b="1" dirty="0">
                <a:latin typeface="+mj-lt"/>
              </a:rPr>
              <a:t>Patient-centered research</a:t>
            </a:r>
          </a:p>
          <a:p>
            <a:endParaRPr lang="en-US" sz="2800" b="1" dirty="0">
              <a:latin typeface="+mj-lt"/>
            </a:endParaRPr>
          </a:p>
        </p:txBody>
      </p:sp>
      <p:sp>
        <p:nvSpPr>
          <p:cNvPr id="4" name="Rectangle 3">
            <a:extLst>
              <a:ext uri="{FF2B5EF4-FFF2-40B4-BE49-F238E27FC236}">
                <a16:creationId xmlns:a16="http://schemas.microsoft.com/office/drawing/2014/main" id="{9EA205ED-7F98-C148-8482-47E44DEAE219}"/>
              </a:ext>
            </a:extLst>
          </p:cNvPr>
          <p:cNvSpPr/>
          <p:nvPr/>
        </p:nvSpPr>
        <p:spPr>
          <a:xfrm>
            <a:off x="2829455" y="4571201"/>
            <a:ext cx="6841536" cy="523220"/>
          </a:xfrm>
          <a:prstGeom prst="rect">
            <a:avLst/>
          </a:prstGeom>
        </p:spPr>
        <p:txBody>
          <a:bodyPr wrap="square">
            <a:spAutoFit/>
          </a:bodyPr>
          <a:lstStyle/>
          <a:p>
            <a:r>
              <a:rPr lang="en-US" sz="1400" dirty="0"/>
              <a:t>BIDIRECTIONAL.  Researchers give information to patients AND patients give input to researchers.  Research meets the needs of patients and is informed by patients.  </a:t>
            </a:r>
          </a:p>
        </p:txBody>
      </p:sp>
    </p:spTree>
    <p:extLst>
      <p:ext uri="{BB962C8B-B14F-4D97-AF65-F5344CB8AC3E}">
        <p14:creationId xmlns:p14="http://schemas.microsoft.com/office/powerpoint/2010/main" val="197999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805 0.11358 L -0.29931 0.11142 " pathEditMode="relative" rAng="0" ptsTypes="AA">
                                      <p:cBhvr>
                                        <p:cTn id="6" dur="2000" fill="hold"/>
                                        <p:tgtEl>
                                          <p:spTgt spid="39"/>
                                        </p:tgtEl>
                                        <p:attrNameLst>
                                          <p:attrName>ppt_x</p:attrName>
                                          <p:attrName>ppt_y</p:attrName>
                                        </p:attrNameLst>
                                      </p:cBhvr>
                                      <p:rCtr x="-15868" y="-123"/>
                                    </p:animMotion>
                                  </p:childTnLst>
                                </p:cTn>
                              </p:par>
                              <p:par>
                                <p:cTn id="7" presetID="1" presetClass="entr" presetSubtype="0" fill="hold" nodeType="withEffect">
                                  <p:stCondLst>
                                    <p:cond delay="2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2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dissolve">
                                      <p:cBhvr>
                                        <p:cTn id="49" dur="500"/>
                                        <p:tgtEl>
                                          <p:spTgt spid="1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dissolve">
                                      <p:cBhvr>
                                        <p:cTn id="58" dur="500"/>
                                        <p:tgtEl>
                                          <p:spTgt spid="2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dissolve">
                                      <p:cBhvr>
                                        <p:cTn id="61" dur="500"/>
                                        <p:tgtEl>
                                          <p:spTgt spid="2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dissolve">
                                      <p:cBhvr>
                                        <p:cTn id="64" dur="500"/>
                                        <p:tgtEl>
                                          <p:spTgt spid="24"/>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dissolve">
                                      <p:cBhvr>
                                        <p:cTn id="70" dur="500"/>
                                        <p:tgtEl>
                                          <p:spTgt spid="26"/>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dissolve">
                                      <p:cBhvr>
                                        <p:cTn id="73" dur="500"/>
                                        <p:tgtEl>
                                          <p:spTgt spid="2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dissolve">
                                      <p:cBhvr>
                                        <p:cTn id="76" dur="500"/>
                                        <p:tgtEl>
                                          <p:spTgt spid="28"/>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dissolve">
                                      <p:cBhvr>
                                        <p:cTn id="79" dur="500"/>
                                        <p:tgtEl>
                                          <p:spTgt spid="29"/>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dissolve">
                                      <p:cBhvr>
                                        <p:cTn id="82" dur="500"/>
                                        <p:tgtEl>
                                          <p:spTgt spid="3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dissolve">
                                      <p:cBhvr>
                                        <p:cTn id="85" dur="500"/>
                                        <p:tgtEl>
                                          <p:spTgt spid="31"/>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dissolve">
                                      <p:cBhvr>
                                        <p:cTn id="91" dur="500"/>
                                        <p:tgtEl>
                                          <p:spTgt spid="33"/>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dissolve">
                                      <p:cBhvr>
                                        <p:cTn id="94" dur="500"/>
                                        <p:tgtEl>
                                          <p:spTgt spid="34"/>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dissolve">
                                      <p:cBhvr>
                                        <p:cTn id="97" dur="500"/>
                                        <p:tgtEl>
                                          <p:spTgt spid="35"/>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dissolve">
                                      <p:cBhvr>
                                        <p:cTn id="100" dur="500"/>
                                        <p:tgtEl>
                                          <p:spTgt spid="36"/>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dissolve">
                                      <p:cBhvr>
                                        <p:cTn id="10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0"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695F9-A5EC-A545-9B91-05A390571D2F}"/>
              </a:ext>
            </a:extLst>
          </p:cNvPr>
          <p:cNvSpPr/>
          <p:nvPr/>
        </p:nvSpPr>
        <p:spPr>
          <a:xfrm>
            <a:off x="-261258" y="-48808"/>
            <a:ext cx="9666515" cy="1246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0305" y="203284"/>
            <a:ext cx="7886700" cy="994172"/>
          </a:xfrm>
        </p:spPr>
        <p:txBody>
          <a:bodyPr/>
          <a:lstStyle/>
          <a:p>
            <a:r>
              <a:rPr lang="en-US" dirty="0"/>
              <a:t>Why is patient centered research unique?</a:t>
            </a:r>
          </a:p>
        </p:txBody>
      </p:sp>
      <p:sp>
        <p:nvSpPr>
          <p:cNvPr id="3" name="Content Placeholder 2"/>
          <p:cNvSpPr>
            <a:spLocks noGrp="1"/>
          </p:cNvSpPr>
          <p:nvPr>
            <p:ph idx="1"/>
          </p:nvPr>
        </p:nvSpPr>
        <p:spPr>
          <a:xfrm>
            <a:off x="559202" y="1108788"/>
            <a:ext cx="7886700" cy="3263504"/>
          </a:xfrm>
        </p:spPr>
        <p:txBody>
          <a:bodyPr/>
          <a:lstStyle/>
          <a:p>
            <a:endParaRPr lang="en-US" dirty="0"/>
          </a:p>
          <a:p>
            <a:r>
              <a:rPr lang="en-US" dirty="0"/>
              <a:t>PCOR (patient centered outcomes research) includes patient direction in the actual planning and conduct of research</a:t>
            </a:r>
          </a:p>
          <a:p>
            <a:endParaRPr lang="en-US" dirty="0"/>
          </a:p>
          <a:p>
            <a:r>
              <a:rPr lang="en-US" dirty="0"/>
              <a:t>PRO (patient reported outcomes research) captures patient voice as research subjects, improves patient experience</a:t>
            </a:r>
          </a:p>
          <a:p>
            <a:endParaRPr lang="en-US" dirty="0"/>
          </a:p>
          <a:p>
            <a:r>
              <a:rPr lang="en-US" dirty="0"/>
              <a:t>Considers patients as </a:t>
            </a:r>
            <a:r>
              <a:rPr lang="en-US" b="1" dirty="0"/>
              <a:t>PARTNERS</a:t>
            </a:r>
            <a:r>
              <a:rPr lang="en-US" dirty="0"/>
              <a:t> rather than </a:t>
            </a:r>
            <a:r>
              <a:rPr lang="en-US" b="1" dirty="0"/>
              <a:t>SUBJECTS</a:t>
            </a:r>
          </a:p>
          <a:p>
            <a:endParaRPr lang="en-US" dirty="0"/>
          </a:p>
        </p:txBody>
      </p:sp>
    </p:spTree>
    <p:extLst>
      <p:ext uri="{BB962C8B-B14F-4D97-AF65-F5344CB8AC3E}">
        <p14:creationId xmlns:p14="http://schemas.microsoft.com/office/powerpoint/2010/main" val="406700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86882B-EA0C-B046-86C8-4CAAB9DAAE2D}"/>
              </a:ext>
            </a:extLst>
          </p:cNvPr>
          <p:cNvPicPr>
            <a:picLocks noChangeAspect="1"/>
          </p:cNvPicPr>
          <p:nvPr/>
        </p:nvPicPr>
        <p:blipFill>
          <a:blip r:embed="rId3"/>
          <a:stretch>
            <a:fillRect/>
          </a:stretch>
        </p:blipFill>
        <p:spPr>
          <a:xfrm>
            <a:off x="1911730" y="848906"/>
            <a:ext cx="6939663" cy="3903560"/>
          </a:xfrm>
          <a:prstGeom prst="rect">
            <a:avLst/>
          </a:prstGeom>
        </p:spPr>
      </p:pic>
      <p:cxnSp>
        <p:nvCxnSpPr>
          <p:cNvPr id="26" name="Straight Connector 25">
            <a:extLst>
              <a:ext uri="{FF2B5EF4-FFF2-40B4-BE49-F238E27FC236}">
                <a16:creationId xmlns:a16="http://schemas.microsoft.com/office/drawing/2014/main" id="{8E46F0E2-ECEC-B648-954F-99E0D6F1E0C1}"/>
              </a:ext>
            </a:extLst>
          </p:cNvPr>
          <p:cNvCxnSpPr>
            <a:cxnSpLocks/>
          </p:cNvCxnSpPr>
          <p:nvPr/>
        </p:nvCxnSpPr>
        <p:spPr>
          <a:xfrm>
            <a:off x="911170" y="10297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F78F6AE3-152E-7249-8507-31AD86C67DE8}"/>
              </a:ext>
            </a:extLst>
          </p:cNvPr>
          <p:cNvCxnSpPr>
            <a:cxnSpLocks/>
          </p:cNvCxnSpPr>
          <p:nvPr/>
        </p:nvCxnSpPr>
        <p:spPr>
          <a:xfrm>
            <a:off x="911170" y="11016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B51D492F-1026-C440-BBDF-11C1EC0ACA89}"/>
              </a:ext>
            </a:extLst>
          </p:cNvPr>
          <p:cNvCxnSpPr>
            <a:cxnSpLocks/>
          </p:cNvCxnSpPr>
          <p:nvPr/>
        </p:nvCxnSpPr>
        <p:spPr>
          <a:xfrm>
            <a:off x="911170" y="11778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D97E0B2D-7EB3-6D46-A6C4-E513E3C6523D}"/>
              </a:ext>
            </a:extLst>
          </p:cNvPr>
          <p:cNvCxnSpPr>
            <a:cxnSpLocks/>
          </p:cNvCxnSpPr>
          <p:nvPr/>
        </p:nvCxnSpPr>
        <p:spPr>
          <a:xfrm>
            <a:off x="911170" y="12540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CD0E606C-27FF-B045-8EAB-33456E709D61}"/>
              </a:ext>
            </a:extLst>
          </p:cNvPr>
          <p:cNvCxnSpPr>
            <a:cxnSpLocks/>
          </p:cNvCxnSpPr>
          <p:nvPr/>
        </p:nvCxnSpPr>
        <p:spPr>
          <a:xfrm>
            <a:off x="911170" y="132638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8C6AE8F0-5F05-A54B-9628-CE547A78E815}"/>
              </a:ext>
            </a:extLst>
          </p:cNvPr>
          <p:cNvCxnSpPr>
            <a:cxnSpLocks/>
          </p:cNvCxnSpPr>
          <p:nvPr/>
        </p:nvCxnSpPr>
        <p:spPr>
          <a:xfrm>
            <a:off x="911170" y="13937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8BC8F9CB-A93C-264D-A239-84E0138F3E02}"/>
              </a:ext>
            </a:extLst>
          </p:cNvPr>
          <p:cNvCxnSpPr>
            <a:cxnSpLocks/>
          </p:cNvCxnSpPr>
          <p:nvPr/>
        </p:nvCxnSpPr>
        <p:spPr>
          <a:xfrm>
            <a:off x="911170" y="1465746"/>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6DEA8B44-7FA7-154E-B9B8-8341AF4460F7}"/>
              </a:ext>
            </a:extLst>
          </p:cNvPr>
          <p:cNvCxnSpPr>
            <a:cxnSpLocks/>
          </p:cNvCxnSpPr>
          <p:nvPr/>
        </p:nvCxnSpPr>
        <p:spPr>
          <a:xfrm>
            <a:off x="911170" y="15419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C0B0E1B4-8BD2-6F41-8E42-7FBA5F5A83A4}"/>
              </a:ext>
            </a:extLst>
          </p:cNvPr>
          <p:cNvCxnSpPr>
            <a:cxnSpLocks/>
          </p:cNvCxnSpPr>
          <p:nvPr/>
        </p:nvCxnSpPr>
        <p:spPr>
          <a:xfrm>
            <a:off x="911170" y="16181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F7842A29-CBCD-E340-A506-1C5282E26830}"/>
              </a:ext>
            </a:extLst>
          </p:cNvPr>
          <p:cNvCxnSpPr>
            <a:cxnSpLocks/>
          </p:cNvCxnSpPr>
          <p:nvPr/>
        </p:nvCxnSpPr>
        <p:spPr>
          <a:xfrm>
            <a:off x="911170" y="169045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4D194301-92C6-6544-9C4B-98A053EFC9A4}"/>
              </a:ext>
            </a:extLst>
          </p:cNvPr>
          <p:cNvCxnSpPr>
            <a:cxnSpLocks/>
          </p:cNvCxnSpPr>
          <p:nvPr/>
        </p:nvCxnSpPr>
        <p:spPr>
          <a:xfrm>
            <a:off x="911170" y="17663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70357454-3749-D641-A254-9F116175E63F}"/>
              </a:ext>
            </a:extLst>
          </p:cNvPr>
          <p:cNvCxnSpPr>
            <a:cxnSpLocks/>
          </p:cNvCxnSpPr>
          <p:nvPr/>
        </p:nvCxnSpPr>
        <p:spPr>
          <a:xfrm>
            <a:off x="911170" y="18382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8050E20D-A741-AF42-9E66-ACEC02BC7B09}"/>
              </a:ext>
            </a:extLst>
          </p:cNvPr>
          <p:cNvCxnSpPr>
            <a:cxnSpLocks/>
          </p:cNvCxnSpPr>
          <p:nvPr/>
        </p:nvCxnSpPr>
        <p:spPr>
          <a:xfrm>
            <a:off x="911170" y="19144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F511A55D-99EA-3F42-BF28-0596CA6AB24A}"/>
              </a:ext>
            </a:extLst>
          </p:cNvPr>
          <p:cNvCxnSpPr>
            <a:cxnSpLocks/>
          </p:cNvCxnSpPr>
          <p:nvPr/>
        </p:nvCxnSpPr>
        <p:spPr>
          <a:xfrm>
            <a:off x="911170" y="19906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09B2D8BB-19CA-DD4C-8E0D-FB0B68A03544}"/>
              </a:ext>
            </a:extLst>
          </p:cNvPr>
          <p:cNvCxnSpPr>
            <a:cxnSpLocks/>
          </p:cNvCxnSpPr>
          <p:nvPr/>
        </p:nvCxnSpPr>
        <p:spPr>
          <a:xfrm>
            <a:off x="911170" y="206298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CC6F2245-464E-864B-A96D-45D0B2E1F040}"/>
              </a:ext>
            </a:extLst>
          </p:cNvPr>
          <p:cNvCxnSpPr>
            <a:cxnSpLocks/>
          </p:cNvCxnSpPr>
          <p:nvPr/>
        </p:nvCxnSpPr>
        <p:spPr>
          <a:xfrm>
            <a:off x="911170" y="21388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F5E448B0-393E-A843-B049-FEAC491D0935}"/>
              </a:ext>
            </a:extLst>
          </p:cNvPr>
          <p:cNvCxnSpPr>
            <a:cxnSpLocks/>
          </p:cNvCxnSpPr>
          <p:nvPr/>
        </p:nvCxnSpPr>
        <p:spPr>
          <a:xfrm>
            <a:off x="911170" y="22108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383C96A4-FDA7-9445-9EFB-14E053ADC14D}"/>
              </a:ext>
            </a:extLst>
          </p:cNvPr>
          <p:cNvCxnSpPr>
            <a:cxnSpLocks/>
          </p:cNvCxnSpPr>
          <p:nvPr/>
        </p:nvCxnSpPr>
        <p:spPr>
          <a:xfrm>
            <a:off x="911170" y="2287011"/>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966064AA-8AD8-744F-975F-F98CF3E9EAEF}"/>
              </a:ext>
            </a:extLst>
          </p:cNvPr>
          <p:cNvCxnSpPr>
            <a:cxnSpLocks/>
          </p:cNvCxnSpPr>
          <p:nvPr/>
        </p:nvCxnSpPr>
        <p:spPr>
          <a:xfrm>
            <a:off x="911170" y="2363211"/>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58D7C2D4-E0AC-4745-AA27-AC5ECC4C5B44}"/>
              </a:ext>
            </a:extLst>
          </p:cNvPr>
          <p:cNvCxnSpPr>
            <a:cxnSpLocks/>
          </p:cNvCxnSpPr>
          <p:nvPr/>
        </p:nvCxnSpPr>
        <p:spPr>
          <a:xfrm>
            <a:off x="911170" y="2435521"/>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EF1C5B23-2F3B-C645-BB3B-742B3F3513DE}"/>
              </a:ext>
            </a:extLst>
          </p:cNvPr>
          <p:cNvCxnSpPr>
            <a:cxnSpLocks/>
          </p:cNvCxnSpPr>
          <p:nvPr/>
        </p:nvCxnSpPr>
        <p:spPr>
          <a:xfrm>
            <a:off x="911170" y="25113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E389348D-FB0C-1347-A965-D84353269E89}"/>
              </a:ext>
            </a:extLst>
          </p:cNvPr>
          <p:cNvCxnSpPr>
            <a:cxnSpLocks/>
          </p:cNvCxnSpPr>
          <p:nvPr/>
        </p:nvCxnSpPr>
        <p:spPr>
          <a:xfrm>
            <a:off x="911170" y="2583346"/>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48876864-752B-2C4F-8FCA-4019DFBF4339}"/>
              </a:ext>
            </a:extLst>
          </p:cNvPr>
          <p:cNvCxnSpPr>
            <a:cxnSpLocks/>
          </p:cNvCxnSpPr>
          <p:nvPr/>
        </p:nvCxnSpPr>
        <p:spPr>
          <a:xfrm>
            <a:off x="911170" y="26595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55E6BDA1-8739-0C4F-BBD0-5F5812B11D1F}"/>
              </a:ext>
            </a:extLst>
          </p:cNvPr>
          <p:cNvCxnSpPr>
            <a:cxnSpLocks/>
          </p:cNvCxnSpPr>
          <p:nvPr/>
        </p:nvCxnSpPr>
        <p:spPr>
          <a:xfrm>
            <a:off x="911170" y="27357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B217504B-E40D-974D-A2DC-6A017238917A}"/>
              </a:ext>
            </a:extLst>
          </p:cNvPr>
          <p:cNvCxnSpPr>
            <a:cxnSpLocks/>
          </p:cNvCxnSpPr>
          <p:nvPr/>
        </p:nvCxnSpPr>
        <p:spPr>
          <a:xfrm>
            <a:off x="911170" y="280805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A0E79B49-71B9-E34C-8BC8-2086829CED3A}"/>
              </a:ext>
            </a:extLst>
          </p:cNvPr>
          <p:cNvCxnSpPr>
            <a:cxnSpLocks/>
          </p:cNvCxnSpPr>
          <p:nvPr/>
        </p:nvCxnSpPr>
        <p:spPr>
          <a:xfrm>
            <a:off x="911170" y="28839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B130FCEC-1AE0-5D4B-A073-A290C6AFE44F}"/>
              </a:ext>
            </a:extLst>
          </p:cNvPr>
          <p:cNvCxnSpPr>
            <a:cxnSpLocks/>
          </p:cNvCxnSpPr>
          <p:nvPr/>
        </p:nvCxnSpPr>
        <p:spPr>
          <a:xfrm>
            <a:off x="911170" y="29558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EB1649F6-8FFC-D449-9134-EE903C7F88C9}"/>
              </a:ext>
            </a:extLst>
          </p:cNvPr>
          <p:cNvCxnSpPr>
            <a:cxnSpLocks/>
          </p:cNvCxnSpPr>
          <p:nvPr/>
        </p:nvCxnSpPr>
        <p:spPr>
          <a:xfrm>
            <a:off x="911170" y="30320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5BBD88D4-E90B-2241-9996-C03CCB2D6CB4}"/>
              </a:ext>
            </a:extLst>
          </p:cNvPr>
          <p:cNvCxnSpPr>
            <a:cxnSpLocks/>
          </p:cNvCxnSpPr>
          <p:nvPr/>
        </p:nvCxnSpPr>
        <p:spPr>
          <a:xfrm>
            <a:off x="911170" y="31082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D6CA568B-813C-4F45-9689-21031C8A7590}"/>
              </a:ext>
            </a:extLst>
          </p:cNvPr>
          <p:cNvCxnSpPr>
            <a:cxnSpLocks/>
          </p:cNvCxnSpPr>
          <p:nvPr/>
        </p:nvCxnSpPr>
        <p:spPr>
          <a:xfrm>
            <a:off x="911170" y="318058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AC59EF51-2425-9944-9C94-434000523583}"/>
              </a:ext>
            </a:extLst>
          </p:cNvPr>
          <p:cNvCxnSpPr>
            <a:cxnSpLocks/>
          </p:cNvCxnSpPr>
          <p:nvPr/>
        </p:nvCxnSpPr>
        <p:spPr>
          <a:xfrm>
            <a:off x="911170" y="32649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95373A4E-CBFE-6549-9E04-30B4FF50D5A4}"/>
              </a:ext>
            </a:extLst>
          </p:cNvPr>
          <p:cNvCxnSpPr>
            <a:cxnSpLocks/>
          </p:cNvCxnSpPr>
          <p:nvPr/>
        </p:nvCxnSpPr>
        <p:spPr>
          <a:xfrm>
            <a:off x="911170" y="33368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3071AE0C-2247-5E42-8D4B-8149038FC544}"/>
              </a:ext>
            </a:extLst>
          </p:cNvPr>
          <p:cNvCxnSpPr>
            <a:cxnSpLocks/>
          </p:cNvCxnSpPr>
          <p:nvPr/>
        </p:nvCxnSpPr>
        <p:spPr>
          <a:xfrm>
            <a:off x="911170" y="34130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50B8AC20-A246-2447-8F50-CD173988921E}"/>
              </a:ext>
            </a:extLst>
          </p:cNvPr>
          <p:cNvCxnSpPr>
            <a:cxnSpLocks/>
          </p:cNvCxnSpPr>
          <p:nvPr/>
        </p:nvCxnSpPr>
        <p:spPr>
          <a:xfrm>
            <a:off x="911170" y="34892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2E35A926-11BA-8C49-B5BB-493A23CCDEE1}"/>
              </a:ext>
            </a:extLst>
          </p:cNvPr>
          <p:cNvCxnSpPr>
            <a:cxnSpLocks/>
          </p:cNvCxnSpPr>
          <p:nvPr/>
        </p:nvCxnSpPr>
        <p:spPr>
          <a:xfrm>
            <a:off x="911170" y="356158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2517A14F-3DF5-824C-BA7C-9AB944D1C848}"/>
              </a:ext>
            </a:extLst>
          </p:cNvPr>
          <p:cNvCxnSpPr>
            <a:cxnSpLocks/>
          </p:cNvCxnSpPr>
          <p:nvPr/>
        </p:nvCxnSpPr>
        <p:spPr>
          <a:xfrm>
            <a:off x="911170" y="36332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3C04A24A-8526-414C-8DC7-0ACEC3ACE128}"/>
              </a:ext>
            </a:extLst>
          </p:cNvPr>
          <p:cNvCxnSpPr>
            <a:cxnSpLocks/>
          </p:cNvCxnSpPr>
          <p:nvPr/>
        </p:nvCxnSpPr>
        <p:spPr>
          <a:xfrm>
            <a:off x="911170" y="3705179"/>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B35E0B8D-C501-5743-94CD-977E4E7CF2FC}"/>
              </a:ext>
            </a:extLst>
          </p:cNvPr>
          <p:cNvCxnSpPr>
            <a:cxnSpLocks/>
          </p:cNvCxnSpPr>
          <p:nvPr/>
        </p:nvCxnSpPr>
        <p:spPr>
          <a:xfrm>
            <a:off x="911170" y="37813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FA56D526-FA8D-8547-B109-3EF4EF5D21DF}"/>
              </a:ext>
            </a:extLst>
          </p:cNvPr>
          <p:cNvCxnSpPr>
            <a:cxnSpLocks/>
          </p:cNvCxnSpPr>
          <p:nvPr/>
        </p:nvCxnSpPr>
        <p:spPr>
          <a:xfrm>
            <a:off x="911170" y="385757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67FCB718-A082-2F40-8BE6-767CE81F3FE4}"/>
              </a:ext>
            </a:extLst>
          </p:cNvPr>
          <p:cNvCxnSpPr>
            <a:cxnSpLocks/>
          </p:cNvCxnSpPr>
          <p:nvPr/>
        </p:nvCxnSpPr>
        <p:spPr>
          <a:xfrm>
            <a:off x="911170" y="3929888"/>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78AC0CF1-4166-BD4F-9623-5F155822DC6B}"/>
              </a:ext>
            </a:extLst>
          </p:cNvPr>
          <p:cNvCxnSpPr>
            <a:cxnSpLocks/>
          </p:cNvCxnSpPr>
          <p:nvPr/>
        </p:nvCxnSpPr>
        <p:spPr>
          <a:xfrm>
            <a:off x="911170" y="4005745"/>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D674CD79-B0A0-0D4F-99E9-CBAD00015D73}"/>
              </a:ext>
            </a:extLst>
          </p:cNvPr>
          <p:cNvCxnSpPr>
            <a:cxnSpLocks/>
          </p:cNvCxnSpPr>
          <p:nvPr/>
        </p:nvCxnSpPr>
        <p:spPr>
          <a:xfrm>
            <a:off x="911170" y="4077712"/>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23720046-0205-F74A-B64E-978FA3CAEB38}"/>
              </a:ext>
            </a:extLst>
          </p:cNvPr>
          <p:cNvCxnSpPr>
            <a:cxnSpLocks/>
          </p:cNvCxnSpPr>
          <p:nvPr/>
        </p:nvCxnSpPr>
        <p:spPr>
          <a:xfrm>
            <a:off x="911170" y="4153911"/>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7C733303-29E3-354A-A717-96B650BDBE0F}"/>
              </a:ext>
            </a:extLst>
          </p:cNvPr>
          <p:cNvCxnSpPr>
            <a:cxnSpLocks/>
          </p:cNvCxnSpPr>
          <p:nvPr/>
        </p:nvCxnSpPr>
        <p:spPr>
          <a:xfrm>
            <a:off x="739942" y="4271707"/>
            <a:ext cx="844884" cy="0"/>
          </a:xfrm>
          <a:prstGeom prst="line">
            <a:avLst/>
          </a:prstGeom>
          <a:ln w="101600">
            <a:solidFill>
              <a:srgbClr val="A04086"/>
            </a:solidFill>
          </a:ln>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1B22928E-C9DC-CD49-A221-C82E35D2151B}"/>
              </a:ext>
            </a:extLst>
          </p:cNvPr>
          <p:cNvCxnSpPr>
            <a:cxnSpLocks/>
          </p:cNvCxnSpPr>
          <p:nvPr/>
        </p:nvCxnSpPr>
        <p:spPr>
          <a:xfrm>
            <a:off x="911170" y="4384070"/>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88E99F9B-A861-6A40-8FB8-9C7335AF79A8}"/>
              </a:ext>
            </a:extLst>
          </p:cNvPr>
          <p:cNvCxnSpPr>
            <a:cxnSpLocks/>
          </p:cNvCxnSpPr>
          <p:nvPr/>
        </p:nvCxnSpPr>
        <p:spPr>
          <a:xfrm>
            <a:off x="911170" y="4466834"/>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0BF5B2B4-965E-194F-9977-CCFA141EFA5A}"/>
              </a:ext>
            </a:extLst>
          </p:cNvPr>
          <p:cNvCxnSpPr>
            <a:cxnSpLocks/>
          </p:cNvCxnSpPr>
          <p:nvPr/>
        </p:nvCxnSpPr>
        <p:spPr>
          <a:xfrm>
            <a:off x="911170" y="4538801"/>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3" name="Straight Connector 232">
            <a:extLst>
              <a:ext uri="{FF2B5EF4-FFF2-40B4-BE49-F238E27FC236}">
                <a16:creationId xmlns:a16="http://schemas.microsoft.com/office/drawing/2014/main" id="{786B4701-255E-8046-AD4D-322BF56A0A27}"/>
              </a:ext>
            </a:extLst>
          </p:cNvPr>
          <p:cNvCxnSpPr>
            <a:cxnSpLocks/>
          </p:cNvCxnSpPr>
          <p:nvPr/>
        </p:nvCxnSpPr>
        <p:spPr>
          <a:xfrm>
            <a:off x="911170" y="4615000"/>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4" name="Straight Connector 233">
            <a:extLst>
              <a:ext uri="{FF2B5EF4-FFF2-40B4-BE49-F238E27FC236}">
                <a16:creationId xmlns:a16="http://schemas.microsoft.com/office/drawing/2014/main" id="{89EA9A40-4DB2-2D4E-B9AE-D0C9F4F2F795}"/>
              </a:ext>
            </a:extLst>
          </p:cNvPr>
          <p:cNvCxnSpPr>
            <a:cxnSpLocks/>
          </p:cNvCxnSpPr>
          <p:nvPr/>
        </p:nvCxnSpPr>
        <p:spPr>
          <a:xfrm>
            <a:off x="911170" y="4691200"/>
            <a:ext cx="49853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35" name="Straight Connector 234">
            <a:extLst>
              <a:ext uri="{FF2B5EF4-FFF2-40B4-BE49-F238E27FC236}">
                <a16:creationId xmlns:a16="http://schemas.microsoft.com/office/drawing/2014/main" id="{5DA7A130-4C4F-9E43-B4D7-F9CC994B8FFA}"/>
              </a:ext>
            </a:extLst>
          </p:cNvPr>
          <p:cNvCxnSpPr>
            <a:cxnSpLocks/>
          </p:cNvCxnSpPr>
          <p:nvPr/>
        </p:nvCxnSpPr>
        <p:spPr>
          <a:xfrm>
            <a:off x="911170" y="4763510"/>
            <a:ext cx="498530" cy="0"/>
          </a:xfrm>
          <a:prstGeom prst="line">
            <a:avLst/>
          </a:prstGeom>
          <a:ln w="38100"/>
        </p:spPr>
        <p:style>
          <a:lnRef idx="1">
            <a:schemeClr val="dk1"/>
          </a:lnRef>
          <a:fillRef idx="0">
            <a:schemeClr val="dk1"/>
          </a:fillRef>
          <a:effectRef idx="0">
            <a:schemeClr val="dk1"/>
          </a:effectRef>
          <a:fontRef idx="minor">
            <a:schemeClr val="tx1"/>
          </a:fontRef>
        </p:style>
      </p:cxnSp>
      <p:sp>
        <p:nvSpPr>
          <p:cNvPr id="238" name="TextBox 237">
            <a:extLst>
              <a:ext uri="{FF2B5EF4-FFF2-40B4-BE49-F238E27FC236}">
                <a16:creationId xmlns:a16="http://schemas.microsoft.com/office/drawing/2014/main" id="{1F48AC0A-C1FF-9741-A394-1763A7ED9938}"/>
              </a:ext>
            </a:extLst>
          </p:cNvPr>
          <p:cNvSpPr txBox="1"/>
          <p:nvPr/>
        </p:nvSpPr>
        <p:spPr>
          <a:xfrm>
            <a:off x="3871605" y="263209"/>
            <a:ext cx="6695574" cy="523220"/>
          </a:xfrm>
          <a:prstGeom prst="rect">
            <a:avLst/>
          </a:prstGeom>
          <a:noFill/>
        </p:spPr>
        <p:txBody>
          <a:bodyPr wrap="square" rtlCol="0">
            <a:spAutoFit/>
          </a:bodyPr>
          <a:lstStyle/>
          <a:p>
            <a:r>
              <a:rPr lang="en-US" sz="2800" dirty="0">
                <a:solidFill>
                  <a:srgbClr val="A04086"/>
                </a:solidFill>
                <a:latin typeface="Arial" panose="020B0604020202020204" pitchFamily="34" charset="0"/>
                <a:cs typeface="Arial" panose="020B0604020202020204" pitchFamily="34" charset="0"/>
              </a:rPr>
              <a:t>Breast Cancer Mortality Rate</a:t>
            </a:r>
          </a:p>
        </p:txBody>
      </p:sp>
      <p:sp>
        <p:nvSpPr>
          <p:cNvPr id="54" name="Rectangle 53">
            <a:extLst>
              <a:ext uri="{FF2B5EF4-FFF2-40B4-BE49-F238E27FC236}">
                <a16:creationId xmlns:a16="http://schemas.microsoft.com/office/drawing/2014/main" id="{2C5DDB76-D2BD-974A-9D2A-89E11E9C58B5}"/>
              </a:ext>
            </a:extLst>
          </p:cNvPr>
          <p:cNvSpPr/>
          <p:nvPr/>
        </p:nvSpPr>
        <p:spPr>
          <a:xfrm>
            <a:off x="-1461857" y="-959708"/>
            <a:ext cx="5092032" cy="1554503"/>
          </a:xfrm>
          <a:prstGeom prst="rect">
            <a:avLst/>
          </a:prstGeom>
          <a:solidFill>
            <a:schemeClr val="bg1">
              <a:lumMod val="6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08B96A9-4ABC-B74F-9452-B53E15579300}"/>
              </a:ext>
            </a:extLst>
          </p:cNvPr>
          <p:cNvSpPr txBox="1"/>
          <p:nvPr/>
        </p:nvSpPr>
        <p:spPr>
          <a:xfrm>
            <a:off x="158143" y="69577"/>
            <a:ext cx="3455498" cy="954107"/>
          </a:xfrm>
          <a:prstGeom prst="rect">
            <a:avLst/>
          </a:prstGeom>
          <a:noFill/>
        </p:spPr>
        <p:txBody>
          <a:bodyPr wrap="none" rtlCol="0">
            <a:spAutoFit/>
          </a:bodyPr>
          <a:lstStyle/>
          <a:p>
            <a:r>
              <a:rPr lang="en-US" sz="2800" b="1" dirty="0">
                <a:latin typeface="+mj-lt"/>
              </a:rPr>
              <a:t>Recognizing disparities</a:t>
            </a:r>
          </a:p>
          <a:p>
            <a:endParaRPr lang="en-US" sz="2800" b="1" dirty="0">
              <a:latin typeface="+mj-lt"/>
            </a:endParaRPr>
          </a:p>
        </p:txBody>
      </p:sp>
      <p:sp>
        <p:nvSpPr>
          <p:cNvPr id="2" name="TextBox 1">
            <a:extLst>
              <a:ext uri="{FF2B5EF4-FFF2-40B4-BE49-F238E27FC236}">
                <a16:creationId xmlns:a16="http://schemas.microsoft.com/office/drawing/2014/main" id="{14B66F03-17A9-EE48-AD8B-EF8C4C4E998A}"/>
              </a:ext>
            </a:extLst>
          </p:cNvPr>
          <p:cNvSpPr txBox="1"/>
          <p:nvPr/>
        </p:nvSpPr>
        <p:spPr>
          <a:xfrm>
            <a:off x="1234014" y="4802244"/>
            <a:ext cx="7909986" cy="523220"/>
          </a:xfrm>
          <a:prstGeom prst="rect">
            <a:avLst/>
          </a:prstGeom>
          <a:noFill/>
        </p:spPr>
        <p:txBody>
          <a:bodyPr wrap="none" rtlCol="0">
            <a:spAutoFit/>
          </a:bodyPr>
          <a:lstStyle/>
          <a:p>
            <a:r>
              <a:rPr lang="en-US" sz="1400" dirty="0"/>
              <a:t>National Disparities:  Of all 50 states in the nation, TN has the 7</a:t>
            </a:r>
            <a:r>
              <a:rPr lang="en-US" sz="1400" baseline="30000" dirty="0"/>
              <a:t>th</a:t>
            </a:r>
            <a:r>
              <a:rPr lang="en-US" sz="1400" dirty="0"/>
              <a:t> worst mortality rate from breast cancer.  </a:t>
            </a:r>
          </a:p>
          <a:p>
            <a:endParaRPr lang="en-US" sz="1400" dirty="0"/>
          </a:p>
        </p:txBody>
      </p:sp>
    </p:spTree>
    <p:extLst>
      <p:ext uri="{BB962C8B-B14F-4D97-AF65-F5344CB8AC3E}">
        <p14:creationId xmlns:p14="http://schemas.microsoft.com/office/powerpoint/2010/main" val="40412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900" decel="100000" fill="hold"/>
                                        <p:tgtEl>
                                          <p:spTgt spid="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1000"/>
                                        <p:tgtEl>
                                          <p:spTgt spid="187"/>
                                        </p:tgtEl>
                                      </p:cBhvr>
                                    </p:animEffect>
                                    <p:anim calcmode="lin" valueType="num">
                                      <p:cBhvr>
                                        <p:cTn id="14" dur="1000" fill="hold"/>
                                        <p:tgtEl>
                                          <p:spTgt spid="187"/>
                                        </p:tgtEl>
                                        <p:attrNameLst>
                                          <p:attrName>ppt_x</p:attrName>
                                        </p:attrNameLst>
                                      </p:cBhvr>
                                      <p:tavLst>
                                        <p:tav tm="0">
                                          <p:val>
                                            <p:strVal val="#ppt_x"/>
                                          </p:val>
                                        </p:tav>
                                        <p:tav tm="100000">
                                          <p:val>
                                            <p:strVal val="#ppt_x"/>
                                          </p:val>
                                        </p:tav>
                                      </p:tavLst>
                                    </p:anim>
                                    <p:anim calcmode="lin" valueType="num">
                                      <p:cBhvr>
                                        <p:cTn id="15" dur="900" decel="100000" fill="hold"/>
                                        <p:tgtEl>
                                          <p:spTgt spid="18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88"/>
                                        </p:tgtEl>
                                        <p:attrNameLst>
                                          <p:attrName>style.visibility</p:attrName>
                                        </p:attrNameLst>
                                      </p:cBhvr>
                                      <p:to>
                                        <p:strVal val="visible"/>
                                      </p:to>
                                    </p:set>
                                    <p:animEffect transition="in" filter="fade">
                                      <p:cBhvr>
                                        <p:cTn id="19" dur="1000"/>
                                        <p:tgtEl>
                                          <p:spTgt spid="188"/>
                                        </p:tgtEl>
                                      </p:cBhvr>
                                    </p:animEffect>
                                    <p:anim calcmode="lin" valueType="num">
                                      <p:cBhvr>
                                        <p:cTn id="20" dur="1000" fill="hold"/>
                                        <p:tgtEl>
                                          <p:spTgt spid="188"/>
                                        </p:tgtEl>
                                        <p:attrNameLst>
                                          <p:attrName>ppt_x</p:attrName>
                                        </p:attrNameLst>
                                      </p:cBhvr>
                                      <p:tavLst>
                                        <p:tav tm="0">
                                          <p:val>
                                            <p:strVal val="#ppt_x"/>
                                          </p:val>
                                        </p:tav>
                                        <p:tav tm="100000">
                                          <p:val>
                                            <p:strVal val="#ppt_x"/>
                                          </p:val>
                                        </p:tav>
                                      </p:tavLst>
                                    </p:anim>
                                    <p:anim calcmode="lin" valueType="num">
                                      <p:cBhvr>
                                        <p:cTn id="21" dur="900" decel="100000" fill="hold"/>
                                        <p:tgtEl>
                                          <p:spTgt spid="18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8"/>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9"/>
                                        </p:tgtEl>
                                        <p:attrNameLst>
                                          <p:attrName>style.visibility</p:attrName>
                                        </p:attrNameLst>
                                      </p:cBhvr>
                                      <p:to>
                                        <p:strVal val="visible"/>
                                      </p:to>
                                    </p:set>
                                    <p:animEffect transition="in" filter="fade">
                                      <p:cBhvr>
                                        <p:cTn id="25" dur="1000"/>
                                        <p:tgtEl>
                                          <p:spTgt spid="189"/>
                                        </p:tgtEl>
                                      </p:cBhvr>
                                    </p:animEffect>
                                    <p:anim calcmode="lin" valueType="num">
                                      <p:cBhvr>
                                        <p:cTn id="26" dur="1000" fill="hold"/>
                                        <p:tgtEl>
                                          <p:spTgt spid="189"/>
                                        </p:tgtEl>
                                        <p:attrNameLst>
                                          <p:attrName>ppt_x</p:attrName>
                                        </p:attrNameLst>
                                      </p:cBhvr>
                                      <p:tavLst>
                                        <p:tav tm="0">
                                          <p:val>
                                            <p:strVal val="#ppt_x"/>
                                          </p:val>
                                        </p:tav>
                                        <p:tav tm="100000">
                                          <p:val>
                                            <p:strVal val="#ppt_x"/>
                                          </p:val>
                                        </p:tav>
                                      </p:tavLst>
                                    </p:anim>
                                    <p:anim calcmode="lin" valueType="num">
                                      <p:cBhvr>
                                        <p:cTn id="27" dur="900" decel="100000" fill="hold"/>
                                        <p:tgtEl>
                                          <p:spTgt spid="18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8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fade">
                                      <p:cBhvr>
                                        <p:cTn id="31" dur="1000"/>
                                        <p:tgtEl>
                                          <p:spTgt spid="190"/>
                                        </p:tgtEl>
                                      </p:cBhvr>
                                    </p:animEffect>
                                    <p:anim calcmode="lin" valueType="num">
                                      <p:cBhvr>
                                        <p:cTn id="32" dur="1000" fill="hold"/>
                                        <p:tgtEl>
                                          <p:spTgt spid="190"/>
                                        </p:tgtEl>
                                        <p:attrNameLst>
                                          <p:attrName>ppt_x</p:attrName>
                                        </p:attrNameLst>
                                      </p:cBhvr>
                                      <p:tavLst>
                                        <p:tav tm="0">
                                          <p:val>
                                            <p:strVal val="#ppt_x"/>
                                          </p:val>
                                        </p:tav>
                                        <p:tav tm="100000">
                                          <p:val>
                                            <p:strVal val="#ppt_x"/>
                                          </p:val>
                                        </p:tav>
                                      </p:tavLst>
                                    </p:anim>
                                    <p:anim calcmode="lin" valueType="num">
                                      <p:cBhvr>
                                        <p:cTn id="33" dur="900" decel="100000" fill="hold"/>
                                        <p:tgtEl>
                                          <p:spTgt spid="19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90"/>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1000"/>
                                        <p:tgtEl>
                                          <p:spTgt spid="191"/>
                                        </p:tgtEl>
                                      </p:cBhvr>
                                    </p:animEffect>
                                    <p:anim calcmode="lin" valueType="num">
                                      <p:cBhvr>
                                        <p:cTn id="38" dur="1000" fill="hold"/>
                                        <p:tgtEl>
                                          <p:spTgt spid="191"/>
                                        </p:tgtEl>
                                        <p:attrNameLst>
                                          <p:attrName>ppt_x</p:attrName>
                                        </p:attrNameLst>
                                      </p:cBhvr>
                                      <p:tavLst>
                                        <p:tav tm="0">
                                          <p:val>
                                            <p:strVal val="#ppt_x"/>
                                          </p:val>
                                        </p:tav>
                                        <p:tav tm="100000">
                                          <p:val>
                                            <p:strVal val="#ppt_x"/>
                                          </p:val>
                                        </p:tav>
                                      </p:tavLst>
                                    </p:anim>
                                    <p:anim calcmode="lin" valueType="num">
                                      <p:cBhvr>
                                        <p:cTn id="39" dur="900" decel="100000" fill="hold"/>
                                        <p:tgtEl>
                                          <p:spTgt spid="19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192"/>
                                        </p:tgtEl>
                                        <p:attrNameLst>
                                          <p:attrName>style.visibility</p:attrName>
                                        </p:attrNameLst>
                                      </p:cBhvr>
                                      <p:to>
                                        <p:strVal val="visible"/>
                                      </p:to>
                                    </p:set>
                                    <p:animEffect transition="in" filter="fade">
                                      <p:cBhvr>
                                        <p:cTn id="43" dur="1000"/>
                                        <p:tgtEl>
                                          <p:spTgt spid="192"/>
                                        </p:tgtEl>
                                      </p:cBhvr>
                                    </p:animEffect>
                                    <p:anim calcmode="lin" valueType="num">
                                      <p:cBhvr>
                                        <p:cTn id="44" dur="1000" fill="hold"/>
                                        <p:tgtEl>
                                          <p:spTgt spid="192"/>
                                        </p:tgtEl>
                                        <p:attrNameLst>
                                          <p:attrName>ppt_x</p:attrName>
                                        </p:attrNameLst>
                                      </p:cBhvr>
                                      <p:tavLst>
                                        <p:tav tm="0">
                                          <p:val>
                                            <p:strVal val="#ppt_x"/>
                                          </p:val>
                                        </p:tav>
                                        <p:tav tm="100000">
                                          <p:val>
                                            <p:strVal val="#ppt_x"/>
                                          </p:val>
                                        </p:tav>
                                      </p:tavLst>
                                    </p:anim>
                                    <p:anim calcmode="lin" valueType="num">
                                      <p:cBhvr>
                                        <p:cTn id="45" dur="900" decel="100000" fill="hold"/>
                                        <p:tgtEl>
                                          <p:spTgt spid="19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92"/>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193"/>
                                        </p:tgtEl>
                                        <p:attrNameLst>
                                          <p:attrName>style.visibility</p:attrName>
                                        </p:attrNameLst>
                                      </p:cBhvr>
                                      <p:to>
                                        <p:strVal val="visible"/>
                                      </p:to>
                                    </p:set>
                                    <p:animEffect transition="in" filter="fade">
                                      <p:cBhvr>
                                        <p:cTn id="49" dur="1000"/>
                                        <p:tgtEl>
                                          <p:spTgt spid="193"/>
                                        </p:tgtEl>
                                      </p:cBhvr>
                                    </p:animEffect>
                                    <p:anim calcmode="lin" valueType="num">
                                      <p:cBhvr>
                                        <p:cTn id="50" dur="1000" fill="hold"/>
                                        <p:tgtEl>
                                          <p:spTgt spid="193"/>
                                        </p:tgtEl>
                                        <p:attrNameLst>
                                          <p:attrName>ppt_x</p:attrName>
                                        </p:attrNameLst>
                                      </p:cBhvr>
                                      <p:tavLst>
                                        <p:tav tm="0">
                                          <p:val>
                                            <p:strVal val="#ppt_x"/>
                                          </p:val>
                                        </p:tav>
                                        <p:tav tm="100000">
                                          <p:val>
                                            <p:strVal val="#ppt_x"/>
                                          </p:val>
                                        </p:tav>
                                      </p:tavLst>
                                    </p:anim>
                                    <p:anim calcmode="lin" valueType="num">
                                      <p:cBhvr>
                                        <p:cTn id="51" dur="900" decel="100000" fill="hold"/>
                                        <p:tgtEl>
                                          <p:spTgt spid="19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93"/>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fade">
                                      <p:cBhvr>
                                        <p:cTn id="55" dur="1000"/>
                                        <p:tgtEl>
                                          <p:spTgt spid="194"/>
                                        </p:tgtEl>
                                      </p:cBhvr>
                                    </p:animEffect>
                                    <p:anim calcmode="lin" valueType="num">
                                      <p:cBhvr>
                                        <p:cTn id="56" dur="1000" fill="hold"/>
                                        <p:tgtEl>
                                          <p:spTgt spid="194"/>
                                        </p:tgtEl>
                                        <p:attrNameLst>
                                          <p:attrName>ppt_x</p:attrName>
                                        </p:attrNameLst>
                                      </p:cBhvr>
                                      <p:tavLst>
                                        <p:tav tm="0">
                                          <p:val>
                                            <p:strVal val="#ppt_x"/>
                                          </p:val>
                                        </p:tav>
                                        <p:tav tm="100000">
                                          <p:val>
                                            <p:strVal val="#ppt_x"/>
                                          </p:val>
                                        </p:tav>
                                      </p:tavLst>
                                    </p:anim>
                                    <p:anim calcmode="lin" valueType="num">
                                      <p:cBhvr>
                                        <p:cTn id="57" dur="900" decel="100000" fill="hold"/>
                                        <p:tgtEl>
                                          <p:spTgt spid="19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94"/>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95"/>
                                        </p:tgtEl>
                                        <p:attrNameLst>
                                          <p:attrName>style.visibility</p:attrName>
                                        </p:attrNameLst>
                                      </p:cBhvr>
                                      <p:to>
                                        <p:strVal val="visible"/>
                                      </p:to>
                                    </p:set>
                                    <p:animEffect transition="in" filter="fade">
                                      <p:cBhvr>
                                        <p:cTn id="61" dur="1000"/>
                                        <p:tgtEl>
                                          <p:spTgt spid="195"/>
                                        </p:tgtEl>
                                      </p:cBhvr>
                                    </p:animEffect>
                                    <p:anim calcmode="lin" valueType="num">
                                      <p:cBhvr>
                                        <p:cTn id="62" dur="1000" fill="hold"/>
                                        <p:tgtEl>
                                          <p:spTgt spid="195"/>
                                        </p:tgtEl>
                                        <p:attrNameLst>
                                          <p:attrName>ppt_x</p:attrName>
                                        </p:attrNameLst>
                                      </p:cBhvr>
                                      <p:tavLst>
                                        <p:tav tm="0">
                                          <p:val>
                                            <p:strVal val="#ppt_x"/>
                                          </p:val>
                                        </p:tav>
                                        <p:tav tm="100000">
                                          <p:val>
                                            <p:strVal val="#ppt_x"/>
                                          </p:val>
                                        </p:tav>
                                      </p:tavLst>
                                    </p:anim>
                                    <p:anim calcmode="lin" valueType="num">
                                      <p:cBhvr>
                                        <p:cTn id="63" dur="900" decel="100000" fill="hold"/>
                                        <p:tgtEl>
                                          <p:spTgt spid="195"/>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95"/>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96"/>
                                        </p:tgtEl>
                                        <p:attrNameLst>
                                          <p:attrName>style.visibility</p:attrName>
                                        </p:attrNameLst>
                                      </p:cBhvr>
                                      <p:to>
                                        <p:strVal val="visible"/>
                                      </p:to>
                                    </p:set>
                                    <p:animEffect transition="in" filter="fade">
                                      <p:cBhvr>
                                        <p:cTn id="67" dur="1000"/>
                                        <p:tgtEl>
                                          <p:spTgt spid="196"/>
                                        </p:tgtEl>
                                      </p:cBhvr>
                                    </p:animEffect>
                                    <p:anim calcmode="lin" valueType="num">
                                      <p:cBhvr>
                                        <p:cTn id="68" dur="1000" fill="hold"/>
                                        <p:tgtEl>
                                          <p:spTgt spid="196"/>
                                        </p:tgtEl>
                                        <p:attrNameLst>
                                          <p:attrName>ppt_x</p:attrName>
                                        </p:attrNameLst>
                                      </p:cBhvr>
                                      <p:tavLst>
                                        <p:tav tm="0">
                                          <p:val>
                                            <p:strVal val="#ppt_x"/>
                                          </p:val>
                                        </p:tav>
                                        <p:tav tm="100000">
                                          <p:val>
                                            <p:strVal val="#ppt_x"/>
                                          </p:val>
                                        </p:tav>
                                      </p:tavLst>
                                    </p:anim>
                                    <p:anim calcmode="lin" valueType="num">
                                      <p:cBhvr>
                                        <p:cTn id="69" dur="900" decel="100000" fill="hold"/>
                                        <p:tgtEl>
                                          <p:spTgt spid="196"/>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96"/>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197"/>
                                        </p:tgtEl>
                                        <p:attrNameLst>
                                          <p:attrName>style.visibility</p:attrName>
                                        </p:attrNameLst>
                                      </p:cBhvr>
                                      <p:to>
                                        <p:strVal val="visible"/>
                                      </p:to>
                                    </p:set>
                                    <p:animEffect transition="in" filter="fade">
                                      <p:cBhvr>
                                        <p:cTn id="73" dur="1000"/>
                                        <p:tgtEl>
                                          <p:spTgt spid="197"/>
                                        </p:tgtEl>
                                      </p:cBhvr>
                                    </p:animEffect>
                                    <p:anim calcmode="lin" valueType="num">
                                      <p:cBhvr>
                                        <p:cTn id="74" dur="1000" fill="hold"/>
                                        <p:tgtEl>
                                          <p:spTgt spid="197"/>
                                        </p:tgtEl>
                                        <p:attrNameLst>
                                          <p:attrName>ppt_x</p:attrName>
                                        </p:attrNameLst>
                                      </p:cBhvr>
                                      <p:tavLst>
                                        <p:tav tm="0">
                                          <p:val>
                                            <p:strVal val="#ppt_x"/>
                                          </p:val>
                                        </p:tav>
                                        <p:tav tm="100000">
                                          <p:val>
                                            <p:strVal val="#ppt_x"/>
                                          </p:val>
                                        </p:tav>
                                      </p:tavLst>
                                    </p:anim>
                                    <p:anim calcmode="lin" valueType="num">
                                      <p:cBhvr>
                                        <p:cTn id="75" dur="900" decel="100000" fill="hold"/>
                                        <p:tgtEl>
                                          <p:spTgt spid="197"/>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97"/>
                                        </p:tgtEl>
                                        <p:attrNameLst>
                                          <p:attrName>ppt_y</p:attrName>
                                        </p:attrNameLst>
                                      </p:cBhvr>
                                      <p:tavLst>
                                        <p:tav tm="0">
                                          <p:val>
                                            <p:strVal val="#ppt_y-.03"/>
                                          </p:val>
                                        </p:tav>
                                        <p:tav tm="100000">
                                          <p:val>
                                            <p:strVal val="#ppt_y"/>
                                          </p:val>
                                        </p:tav>
                                      </p:tavLst>
                                    </p:anim>
                                  </p:childTnLst>
                                </p:cTn>
                              </p:par>
                              <p:par>
                                <p:cTn id="77" presetID="37" presetClass="entr" presetSubtype="0" fill="hold" nodeType="withEffect">
                                  <p:stCondLst>
                                    <p:cond delay="0"/>
                                  </p:stCondLst>
                                  <p:childTnLst>
                                    <p:set>
                                      <p:cBhvr>
                                        <p:cTn id="78" dur="1" fill="hold">
                                          <p:stCondLst>
                                            <p:cond delay="0"/>
                                          </p:stCondLst>
                                        </p:cTn>
                                        <p:tgtEl>
                                          <p:spTgt spid="198"/>
                                        </p:tgtEl>
                                        <p:attrNameLst>
                                          <p:attrName>style.visibility</p:attrName>
                                        </p:attrNameLst>
                                      </p:cBhvr>
                                      <p:to>
                                        <p:strVal val="visible"/>
                                      </p:to>
                                    </p:set>
                                    <p:animEffect transition="in" filter="fade">
                                      <p:cBhvr>
                                        <p:cTn id="79" dur="1000"/>
                                        <p:tgtEl>
                                          <p:spTgt spid="198"/>
                                        </p:tgtEl>
                                      </p:cBhvr>
                                    </p:animEffect>
                                    <p:anim calcmode="lin" valueType="num">
                                      <p:cBhvr>
                                        <p:cTn id="80" dur="1000" fill="hold"/>
                                        <p:tgtEl>
                                          <p:spTgt spid="198"/>
                                        </p:tgtEl>
                                        <p:attrNameLst>
                                          <p:attrName>ppt_x</p:attrName>
                                        </p:attrNameLst>
                                      </p:cBhvr>
                                      <p:tavLst>
                                        <p:tav tm="0">
                                          <p:val>
                                            <p:strVal val="#ppt_x"/>
                                          </p:val>
                                        </p:tav>
                                        <p:tav tm="100000">
                                          <p:val>
                                            <p:strVal val="#ppt_x"/>
                                          </p:val>
                                        </p:tav>
                                      </p:tavLst>
                                    </p:anim>
                                    <p:anim calcmode="lin" valueType="num">
                                      <p:cBhvr>
                                        <p:cTn id="81" dur="900" decel="100000" fill="hold"/>
                                        <p:tgtEl>
                                          <p:spTgt spid="198"/>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98"/>
                                        </p:tgtEl>
                                        <p:attrNameLst>
                                          <p:attrName>ppt_y</p:attrName>
                                        </p:attrNameLst>
                                      </p:cBhvr>
                                      <p:tavLst>
                                        <p:tav tm="0">
                                          <p:val>
                                            <p:strVal val="#ppt_y-.03"/>
                                          </p:val>
                                        </p:tav>
                                        <p:tav tm="100000">
                                          <p:val>
                                            <p:strVal val="#ppt_y"/>
                                          </p:val>
                                        </p:tav>
                                      </p:tavLst>
                                    </p:anim>
                                  </p:childTnLst>
                                </p:cTn>
                              </p:par>
                              <p:par>
                                <p:cTn id="83" presetID="37" presetClass="entr" presetSubtype="0" fill="hold" nodeType="withEffect">
                                  <p:stCondLst>
                                    <p:cond delay="0"/>
                                  </p:stCondLst>
                                  <p:childTnLst>
                                    <p:set>
                                      <p:cBhvr>
                                        <p:cTn id="84" dur="1" fill="hold">
                                          <p:stCondLst>
                                            <p:cond delay="0"/>
                                          </p:stCondLst>
                                        </p:cTn>
                                        <p:tgtEl>
                                          <p:spTgt spid="199"/>
                                        </p:tgtEl>
                                        <p:attrNameLst>
                                          <p:attrName>style.visibility</p:attrName>
                                        </p:attrNameLst>
                                      </p:cBhvr>
                                      <p:to>
                                        <p:strVal val="visible"/>
                                      </p:to>
                                    </p:set>
                                    <p:animEffect transition="in" filter="fade">
                                      <p:cBhvr>
                                        <p:cTn id="85" dur="1000"/>
                                        <p:tgtEl>
                                          <p:spTgt spid="199"/>
                                        </p:tgtEl>
                                      </p:cBhvr>
                                    </p:animEffect>
                                    <p:anim calcmode="lin" valueType="num">
                                      <p:cBhvr>
                                        <p:cTn id="86" dur="1000" fill="hold"/>
                                        <p:tgtEl>
                                          <p:spTgt spid="199"/>
                                        </p:tgtEl>
                                        <p:attrNameLst>
                                          <p:attrName>ppt_x</p:attrName>
                                        </p:attrNameLst>
                                      </p:cBhvr>
                                      <p:tavLst>
                                        <p:tav tm="0">
                                          <p:val>
                                            <p:strVal val="#ppt_x"/>
                                          </p:val>
                                        </p:tav>
                                        <p:tav tm="100000">
                                          <p:val>
                                            <p:strVal val="#ppt_x"/>
                                          </p:val>
                                        </p:tav>
                                      </p:tavLst>
                                    </p:anim>
                                    <p:anim calcmode="lin" valueType="num">
                                      <p:cBhvr>
                                        <p:cTn id="87" dur="900" decel="100000" fill="hold"/>
                                        <p:tgtEl>
                                          <p:spTgt spid="199"/>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99"/>
                                        </p:tgtEl>
                                        <p:attrNameLst>
                                          <p:attrName>ppt_y</p:attrName>
                                        </p:attrNameLst>
                                      </p:cBhvr>
                                      <p:tavLst>
                                        <p:tav tm="0">
                                          <p:val>
                                            <p:strVal val="#ppt_y-.03"/>
                                          </p:val>
                                        </p:tav>
                                        <p:tav tm="100000">
                                          <p:val>
                                            <p:strVal val="#ppt_y"/>
                                          </p:val>
                                        </p:tav>
                                      </p:tavLst>
                                    </p:anim>
                                  </p:childTnLst>
                                </p:cTn>
                              </p:par>
                              <p:par>
                                <p:cTn id="89" presetID="37" presetClass="entr" presetSubtype="0" fill="hold" nodeType="withEffect">
                                  <p:stCondLst>
                                    <p:cond delay="0"/>
                                  </p:stCondLst>
                                  <p:childTnLst>
                                    <p:set>
                                      <p:cBhvr>
                                        <p:cTn id="90" dur="1" fill="hold">
                                          <p:stCondLst>
                                            <p:cond delay="0"/>
                                          </p:stCondLst>
                                        </p:cTn>
                                        <p:tgtEl>
                                          <p:spTgt spid="200"/>
                                        </p:tgtEl>
                                        <p:attrNameLst>
                                          <p:attrName>style.visibility</p:attrName>
                                        </p:attrNameLst>
                                      </p:cBhvr>
                                      <p:to>
                                        <p:strVal val="visible"/>
                                      </p:to>
                                    </p:set>
                                    <p:animEffect transition="in" filter="fade">
                                      <p:cBhvr>
                                        <p:cTn id="91" dur="1000"/>
                                        <p:tgtEl>
                                          <p:spTgt spid="200"/>
                                        </p:tgtEl>
                                      </p:cBhvr>
                                    </p:animEffect>
                                    <p:anim calcmode="lin" valueType="num">
                                      <p:cBhvr>
                                        <p:cTn id="92" dur="1000" fill="hold"/>
                                        <p:tgtEl>
                                          <p:spTgt spid="200"/>
                                        </p:tgtEl>
                                        <p:attrNameLst>
                                          <p:attrName>ppt_x</p:attrName>
                                        </p:attrNameLst>
                                      </p:cBhvr>
                                      <p:tavLst>
                                        <p:tav tm="0">
                                          <p:val>
                                            <p:strVal val="#ppt_x"/>
                                          </p:val>
                                        </p:tav>
                                        <p:tav tm="100000">
                                          <p:val>
                                            <p:strVal val="#ppt_x"/>
                                          </p:val>
                                        </p:tav>
                                      </p:tavLst>
                                    </p:anim>
                                    <p:anim calcmode="lin" valueType="num">
                                      <p:cBhvr>
                                        <p:cTn id="93" dur="900" decel="100000" fill="hold"/>
                                        <p:tgtEl>
                                          <p:spTgt spid="200"/>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200"/>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201"/>
                                        </p:tgtEl>
                                        <p:attrNameLst>
                                          <p:attrName>style.visibility</p:attrName>
                                        </p:attrNameLst>
                                      </p:cBhvr>
                                      <p:to>
                                        <p:strVal val="visible"/>
                                      </p:to>
                                    </p:set>
                                    <p:animEffect transition="in" filter="fade">
                                      <p:cBhvr>
                                        <p:cTn id="97" dur="1000"/>
                                        <p:tgtEl>
                                          <p:spTgt spid="201"/>
                                        </p:tgtEl>
                                      </p:cBhvr>
                                    </p:animEffect>
                                    <p:anim calcmode="lin" valueType="num">
                                      <p:cBhvr>
                                        <p:cTn id="98" dur="1000" fill="hold"/>
                                        <p:tgtEl>
                                          <p:spTgt spid="201"/>
                                        </p:tgtEl>
                                        <p:attrNameLst>
                                          <p:attrName>ppt_x</p:attrName>
                                        </p:attrNameLst>
                                      </p:cBhvr>
                                      <p:tavLst>
                                        <p:tav tm="0">
                                          <p:val>
                                            <p:strVal val="#ppt_x"/>
                                          </p:val>
                                        </p:tav>
                                        <p:tav tm="100000">
                                          <p:val>
                                            <p:strVal val="#ppt_x"/>
                                          </p:val>
                                        </p:tav>
                                      </p:tavLst>
                                    </p:anim>
                                    <p:anim calcmode="lin" valueType="num">
                                      <p:cBhvr>
                                        <p:cTn id="99" dur="900" decel="100000" fill="hold"/>
                                        <p:tgtEl>
                                          <p:spTgt spid="201"/>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01"/>
                                        </p:tgtEl>
                                        <p:attrNameLst>
                                          <p:attrName>ppt_y</p:attrName>
                                        </p:attrNameLst>
                                      </p:cBhvr>
                                      <p:tavLst>
                                        <p:tav tm="0">
                                          <p:val>
                                            <p:strVal val="#ppt_y-.03"/>
                                          </p:val>
                                        </p:tav>
                                        <p:tav tm="100000">
                                          <p:val>
                                            <p:strVal val="#ppt_y"/>
                                          </p:val>
                                        </p:tav>
                                      </p:tavLst>
                                    </p:anim>
                                  </p:childTnLst>
                                </p:cTn>
                              </p:par>
                              <p:par>
                                <p:cTn id="101" presetID="37" presetClass="entr" presetSubtype="0" fill="hold" nodeType="withEffect">
                                  <p:stCondLst>
                                    <p:cond delay="0"/>
                                  </p:stCondLst>
                                  <p:childTnLst>
                                    <p:set>
                                      <p:cBhvr>
                                        <p:cTn id="102" dur="1" fill="hold">
                                          <p:stCondLst>
                                            <p:cond delay="0"/>
                                          </p:stCondLst>
                                        </p:cTn>
                                        <p:tgtEl>
                                          <p:spTgt spid="202"/>
                                        </p:tgtEl>
                                        <p:attrNameLst>
                                          <p:attrName>style.visibility</p:attrName>
                                        </p:attrNameLst>
                                      </p:cBhvr>
                                      <p:to>
                                        <p:strVal val="visible"/>
                                      </p:to>
                                    </p:set>
                                    <p:animEffect transition="in" filter="fade">
                                      <p:cBhvr>
                                        <p:cTn id="103" dur="1000"/>
                                        <p:tgtEl>
                                          <p:spTgt spid="202"/>
                                        </p:tgtEl>
                                      </p:cBhvr>
                                    </p:animEffect>
                                    <p:anim calcmode="lin" valueType="num">
                                      <p:cBhvr>
                                        <p:cTn id="104" dur="1000" fill="hold"/>
                                        <p:tgtEl>
                                          <p:spTgt spid="202"/>
                                        </p:tgtEl>
                                        <p:attrNameLst>
                                          <p:attrName>ppt_x</p:attrName>
                                        </p:attrNameLst>
                                      </p:cBhvr>
                                      <p:tavLst>
                                        <p:tav tm="0">
                                          <p:val>
                                            <p:strVal val="#ppt_x"/>
                                          </p:val>
                                        </p:tav>
                                        <p:tav tm="100000">
                                          <p:val>
                                            <p:strVal val="#ppt_x"/>
                                          </p:val>
                                        </p:tav>
                                      </p:tavLst>
                                    </p:anim>
                                    <p:anim calcmode="lin" valueType="num">
                                      <p:cBhvr>
                                        <p:cTn id="105" dur="900" decel="100000" fill="hold"/>
                                        <p:tgtEl>
                                          <p:spTgt spid="202"/>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202"/>
                                        </p:tgtEl>
                                        <p:attrNameLst>
                                          <p:attrName>ppt_y</p:attrName>
                                        </p:attrNameLst>
                                      </p:cBhvr>
                                      <p:tavLst>
                                        <p:tav tm="0">
                                          <p:val>
                                            <p:strVal val="#ppt_y-.03"/>
                                          </p:val>
                                        </p:tav>
                                        <p:tav tm="100000">
                                          <p:val>
                                            <p:strVal val="#ppt_y"/>
                                          </p:val>
                                        </p:tav>
                                      </p:tavLst>
                                    </p:anim>
                                  </p:childTnLst>
                                </p:cTn>
                              </p:par>
                              <p:par>
                                <p:cTn id="107" presetID="37" presetClass="entr" presetSubtype="0" fill="hold" nodeType="withEffect">
                                  <p:stCondLst>
                                    <p:cond delay="0"/>
                                  </p:stCondLst>
                                  <p:childTnLst>
                                    <p:set>
                                      <p:cBhvr>
                                        <p:cTn id="108" dur="1" fill="hold">
                                          <p:stCondLst>
                                            <p:cond delay="0"/>
                                          </p:stCondLst>
                                        </p:cTn>
                                        <p:tgtEl>
                                          <p:spTgt spid="203"/>
                                        </p:tgtEl>
                                        <p:attrNameLst>
                                          <p:attrName>style.visibility</p:attrName>
                                        </p:attrNameLst>
                                      </p:cBhvr>
                                      <p:to>
                                        <p:strVal val="visible"/>
                                      </p:to>
                                    </p:set>
                                    <p:animEffect transition="in" filter="fade">
                                      <p:cBhvr>
                                        <p:cTn id="109" dur="1000"/>
                                        <p:tgtEl>
                                          <p:spTgt spid="203"/>
                                        </p:tgtEl>
                                      </p:cBhvr>
                                    </p:animEffect>
                                    <p:anim calcmode="lin" valueType="num">
                                      <p:cBhvr>
                                        <p:cTn id="110" dur="1000" fill="hold"/>
                                        <p:tgtEl>
                                          <p:spTgt spid="203"/>
                                        </p:tgtEl>
                                        <p:attrNameLst>
                                          <p:attrName>ppt_x</p:attrName>
                                        </p:attrNameLst>
                                      </p:cBhvr>
                                      <p:tavLst>
                                        <p:tav tm="0">
                                          <p:val>
                                            <p:strVal val="#ppt_x"/>
                                          </p:val>
                                        </p:tav>
                                        <p:tav tm="100000">
                                          <p:val>
                                            <p:strVal val="#ppt_x"/>
                                          </p:val>
                                        </p:tav>
                                      </p:tavLst>
                                    </p:anim>
                                    <p:anim calcmode="lin" valueType="num">
                                      <p:cBhvr>
                                        <p:cTn id="111" dur="900" decel="100000" fill="hold"/>
                                        <p:tgtEl>
                                          <p:spTgt spid="203"/>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113" presetID="37" presetClass="entr" presetSubtype="0" fill="hold" nodeType="withEffect">
                                  <p:stCondLst>
                                    <p:cond delay="0"/>
                                  </p:stCondLst>
                                  <p:childTnLst>
                                    <p:set>
                                      <p:cBhvr>
                                        <p:cTn id="114" dur="1" fill="hold">
                                          <p:stCondLst>
                                            <p:cond delay="0"/>
                                          </p:stCondLst>
                                        </p:cTn>
                                        <p:tgtEl>
                                          <p:spTgt spid="204"/>
                                        </p:tgtEl>
                                        <p:attrNameLst>
                                          <p:attrName>style.visibility</p:attrName>
                                        </p:attrNameLst>
                                      </p:cBhvr>
                                      <p:to>
                                        <p:strVal val="visible"/>
                                      </p:to>
                                    </p:set>
                                    <p:animEffect transition="in" filter="fade">
                                      <p:cBhvr>
                                        <p:cTn id="115" dur="1000"/>
                                        <p:tgtEl>
                                          <p:spTgt spid="204"/>
                                        </p:tgtEl>
                                      </p:cBhvr>
                                    </p:animEffect>
                                    <p:anim calcmode="lin" valueType="num">
                                      <p:cBhvr>
                                        <p:cTn id="116" dur="1000" fill="hold"/>
                                        <p:tgtEl>
                                          <p:spTgt spid="204"/>
                                        </p:tgtEl>
                                        <p:attrNameLst>
                                          <p:attrName>ppt_x</p:attrName>
                                        </p:attrNameLst>
                                      </p:cBhvr>
                                      <p:tavLst>
                                        <p:tav tm="0">
                                          <p:val>
                                            <p:strVal val="#ppt_x"/>
                                          </p:val>
                                        </p:tav>
                                        <p:tav tm="100000">
                                          <p:val>
                                            <p:strVal val="#ppt_x"/>
                                          </p:val>
                                        </p:tav>
                                      </p:tavLst>
                                    </p:anim>
                                    <p:anim calcmode="lin" valueType="num">
                                      <p:cBhvr>
                                        <p:cTn id="117" dur="900" decel="100000" fill="hold"/>
                                        <p:tgtEl>
                                          <p:spTgt spid="204"/>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204"/>
                                        </p:tgtEl>
                                        <p:attrNameLst>
                                          <p:attrName>ppt_y</p:attrName>
                                        </p:attrNameLst>
                                      </p:cBhvr>
                                      <p:tavLst>
                                        <p:tav tm="0">
                                          <p:val>
                                            <p:strVal val="#ppt_y-.03"/>
                                          </p:val>
                                        </p:tav>
                                        <p:tav tm="100000">
                                          <p:val>
                                            <p:strVal val="#ppt_y"/>
                                          </p:val>
                                        </p:tav>
                                      </p:tavLst>
                                    </p:anim>
                                  </p:childTnLst>
                                </p:cTn>
                              </p:par>
                              <p:par>
                                <p:cTn id="119" presetID="37" presetClass="entr" presetSubtype="0" fill="hold" nodeType="withEffect">
                                  <p:stCondLst>
                                    <p:cond delay="0"/>
                                  </p:stCondLst>
                                  <p:childTnLst>
                                    <p:set>
                                      <p:cBhvr>
                                        <p:cTn id="120" dur="1" fill="hold">
                                          <p:stCondLst>
                                            <p:cond delay="0"/>
                                          </p:stCondLst>
                                        </p:cTn>
                                        <p:tgtEl>
                                          <p:spTgt spid="205"/>
                                        </p:tgtEl>
                                        <p:attrNameLst>
                                          <p:attrName>style.visibility</p:attrName>
                                        </p:attrNameLst>
                                      </p:cBhvr>
                                      <p:to>
                                        <p:strVal val="visible"/>
                                      </p:to>
                                    </p:set>
                                    <p:animEffect transition="in" filter="fade">
                                      <p:cBhvr>
                                        <p:cTn id="121" dur="1000"/>
                                        <p:tgtEl>
                                          <p:spTgt spid="205"/>
                                        </p:tgtEl>
                                      </p:cBhvr>
                                    </p:animEffect>
                                    <p:anim calcmode="lin" valueType="num">
                                      <p:cBhvr>
                                        <p:cTn id="122" dur="1000" fill="hold"/>
                                        <p:tgtEl>
                                          <p:spTgt spid="205"/>
                                        </p:tgtEl>
                                        <p:attrNameLst>
                                          <p:attrName>ppt_x</p:attrName>
                                        </p:attrNameLst>
                                      </p:cBhvr>
                                      <p:tavLst>
                                        <p:tav tm="0">
                                          <p:val>
                                            <p:strVal val="#ppt_x"/>
                                          </p:val>
                                        </p:tav>
                                        <p:tav tm="100000">
                                          <p:val>
                                            <p:strVal val="#ppt_x"/>
                                          </p:val>
                                        </p:tav>
                                      </p:tavLst>
                                    </p:anim>
                                    <p:anim calcmode="lin" valueType="num">
                                      <p:cBhvr>
                                        <p:cTn id="123" dur="900" decel="100000" fill="hold"/>
                                        <p:tgtEl>
                                          <p:spTgt spid="205"/>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205"/>
                                        </p:tgtEl>
                                        <p:attrNameLst>
                                          <p:attrName>ppt_y</p:attrName>
                                        </p:attrNameLst>
                                      </p:cBhvr>
                                      <p:tavLst>
                                        <p:tav tm="0">
                                          <p:val>
                                            <p:strVal val="#ppt_y-.03"/>
                                          </p:val>
                                        </p:tav>
                                        <p:tav tm="100000">
                                          <p:val>
                                            <p:strVal val="#ppt_y"/>
                                          </p:val>
                                        </p:tav>
                                      </p:tavLst>
                                    </p:anim>
                                  </p:childTnLst>
                                </p:cTn>
                              </p:par>
                              <p:par>
                                <p:cTn id="125" presetID="37" presetClass="entr" presetSubtype="0" fill="hold" nodeType="withEffect">
                                  <p:stCondLst>
                                    <p:cond delay="0"/>
                                  </p:stCondLst>
                                  <p:childTnLst>
                                    <p:set>
                                      <p:cBhvr>
                                        <p:cTn id="126" dur="1" fill="hold">
                                          <p:stCondLst>
                                            <p:cond delay="0"/>
                                          </p:stCondLst>
                                        </p:cTn>
                                        <p:tgtEl>
                                          <p:spTgt spid="206"/>
                                        </p:tgtEl>
                                        <p:attrNameLst>
                                          <p:attrName>style.visibility</p:attrName>
                                        </p:attrNameLst>
                                      </p:cBhvr>
                                      <p:to>
                                        <p:strVal val="visible"/>
                                      </p:to>
                                    </p:set>
                                    <p:animEffect transition="in" filter="fade">
                                      <p:cBhvr>
                                        <p:cTn id="127" dur="1000"/>
                                        <p:tgtEl>
                                          <p:spTgt spid="206"/>
                                        </p:tgtEl>
                                      </p:cBhvr>
                                    </p:animEffect>
                                    <p:anim calcmode="lin" valueType="num">
                                      <p:cBhvr>
                                        <p:cTn id="128" dur="1000" fill="hold"/>
                                        <p:tgtEl>
                                          <p:spTgt spid="206"/>
                                        </p:tgtEl>
                                        <p:attrNameLst>
                                          <p:attrName>ppt_x</p:attrName>
                                        </p:attrNameLst>
                                      </p:cBhvr>
                                      <p:tavLst>
                                        <p:tav tm="0">
                                          <p:val>
                                            <p:strVal val="#ppt_x"/>
                                          </p:val>
                                        </p:tav>
                                        <p:tav tm="100000">
                                          <p:val>
                                            <p:strVal val="#ppt_x"/>
                                          </p:val>
                                        </p:tav>
                                      </p:tavLst>
                                    </p:anim>
                                    <p:anim calcmode="lin" valueType="num">
                                      <p:cBhvr>
                                        <p:cTn id="129" dur="900" decel="100000" fill="hold"/>
                                        <p:tgtEl>
                                          <p:spTgt spid="206"/>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06"/>
                                        </p:tgtEl>
                                        <p:attrNameLst>
                                          <p:attrName>ppt_y</p:attrName>
                                        </p:attrNameLst>
                                      </p:cBhvr>
                                      <p:tavLst>
                                        <p:tav tm="0">
                                          <p:val>
                                            <p:strVal val="#ppt_y-.03"/>
                                          </p:val>
                                        </p:tav>
                                        <p:tav tm="100000">
                                          <p:val>
                                            <p:strVal val="#ppt_y"/>
                                          </p:val>
                                        </p:tav>
                                      </p:tavLst>
                                    </p:anim>
                                  </p:childTnLst>
                                </p:cTn>
                              </p:par>
                              <p:par>
                                <p:cTn id="131" presetID="37" presetClass="entr" presetSubtype="0" fill="hold" nodeType="withEffect">
                                  <p:stCondLst>
                                    <p:cond delay="0"/>
                                  </p:stCondLst>
                                  <p:childTnLst>
                                    <p:set>
                                      <p:cBhvr>
                                        <p:cTn id="132" dur="1" fill="hold">
                                          <p:stCondLst>
                                            <p:cond delay="0"/>
                                          </p:stCondLst>
                                        </p:cTn>
                                        <p:tgtEl>
                                          <p:spTgt spid="207"/>
                                        </p:tgtEl>
                                        <p:attrNameLst>
                                          <p:attrName>style.visibility</p:attrName>
                                        </p:attrNameLst>
                                      </p:cBhvr>
                                      <p:to>
                                        <p:strVal val="visible"/>
                                      </p:to>
                                    </p:set>
                                    <p:animEffect transition="in" filter="fade">
                                      <p:cBhvr>
                                        <p:cTn id="133" dur="1000"/>
                                        <p:tgtEl>
                                          <p:spTgt spid="207"/>
                                        </p:tgtEl>
                                      </p:cBhvr>
                                    </p:animEffect>
                                    <p:anim calcmode="lin" valueType="num">
                                      <p:cBhvr>
                                        <p:cTn id="134" dur="1000" fill="hold"/>
                                        <p:tgtEl>
                                          <p:spTgt spid="207"/>
                                        </p:tgtEl>
                                        <p:attrNameLst>
                                          <p:attrName>ppt_x</p:attrName>
                                        </p:attrNameLst>
                                      </p:cBhvr>
                                      <p:tavLst>
                                        <p:tav tm="0">
                                          <p:val>
                                            <p:strVal val="#ppt_x"/>
                                          </p:val>
                                        </p:tav>
                                        <p:tav tm="100000">
                                          <p:val>
                                            <p:strVal val="#ppt_x"/>
                                          </p:val>
                                        </p:tav>
                                      </p:tavLst>
                                    </p:anim>
                                    <p:anim calcmode="lin" valueType="num">
                                      <p:cBhvr>
                                        <p:cTn id="135" dur="900" decel="100000" fill="hold"/>
                                        <p:tgtEl>
                                          <p:spTgt spid="207"/>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207"/>
                                        </p:tgtEl>
                                        <p:attrNameLst>
                                          <p:attrName>ppt_y</p:attrName>
                                        </p:attrNameLst>
                                      </p:cBhvr>
                                      <p:tavLst>
                                        <p:tav tm="0">
                                          <p:val>
                                            <p:strVal val="#ppt_y-.03"/>
                                          </p:val>
                                        </p:tav>
                                        <p:tav tm="100000">
                                          <p:val>
                                            <p:strVal val="#ppt_y"/>
                                          </p:val>
                                        </p:tav>
                                      </p:tavLst>
                                    </p:anim>
                                  </p:childTnLst>
                                </p:cTn>
                              </p:par>
                              <p:par>
                                <p:cTn id="137" presetID="37" presetClass="entr" presetSubtype="0" fill="hold" nodeType="withEffect">
                                  <p:stCondLst>
                                    <p:cond delay="0"/>
                                  </p:stCondLst>
                                  <p:childTnLst>
                                    <p:set>
                                      <p:cBhvr>
                                        <p:cTn id="138" dur="1" fill="hold">
                                          <p:stCondLst>
                                            <p:cond delay="0"/>
                                          </p:stCondLst>
                                        </p:cTn>
                                        <p:tgtEl>
                                          <p:spTgt spid="208"/>
                                        </p:tgtEl>
                                        <p:attrNameLst>
                                          <p:attrName>style.visibility</p:attrName>
                                        </p:attrNameLst>
                                      </p:cBhvr>
                                      <p:to>
                                        <p:strVal val="visible"/>
                                      </p:to>
                                    </p:set>
                                    <p:animEffect transition="in" filter="fade">
                                      <p:cBhvr>
                                        <p:cTn id="139" dur="1000"/>
                                        <p:tgtEl>
                                          <p:spTgt spid="208"/>
                                        </p:tgtEl>
                                      </p:cBhvr>
                                    </p:animEffect>
                                    <p:anim calcmode="lin" valueType="num">
                                      <p:cBhvr>
                                        <p:cTn id="140" dur="1000" fill="hold"/>
                                        <p:tgtEl>
                                          <p:spTgt spid="208"/>
                                        </p:tgtEl>
                                        <p:attrNameLst>
                                          <p:attrName>ppt_x</p:attrName>
                                        </p:attrNameLst>
                                      </p:cBhvr>
                                      <p:tavLst>
                                        <p:tav tm="0">
                                          <p:val>
                                            <p:strVal val="#ppt_x"/>
                                          </p:val>
                                        </p:tav>
                                        <p:tav tm="100000">
                                          <p:val>
                                            <p:strVal val="#ppt_x"/>
                                          </p:val>
                                        </p:tav>
                                      </p:tavLst>
                                    </p:anim>
                                    <p:anim calcmode="lin" valueType="num">
                                      <p:cBhvr>
                                        <p:cTn id="141" dur="900" decel="100000" fill="hold"/>
                                        <p:tgtEl>
                                          <p:spTgt spid="208"/>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208"/>
                                        </p:tgtEl>
                                        <p:attrNameLst>
                                          <p:attrName>ppt_y</p:attrName>
                                        </p:attrNameLst>
                                      </p:cBhvr>
                                      <p:tavLst>
                                        <p:tav tm="0">
                                          <p:val>
                                            <p:strVal val="#ppt_y-.03"/>
                                          </p:val>
                                        </p:tav>
                                        <p:tav tm="100000">
                                          <p:val>
                                            <p:strVal val="#ppt_y"/>
                                          </p:val>
                                        </p:tav>
                                      </p:tavLst>
                                    </p:anim>
                                  </p:childTnLst>
                                </p:cTn>
                              </p:par>
                              <p:par>
                                <p:cTn id="143" presetID="37" presetClass="entr" presetSubtype="0" fill="hold" nodeType="withEffect">
                                  <p:stCondLst>
                                    <p:cond delay="0"/>
                                  </p:stCondLst>
                                  <p:childTnLst>
                                    <p:set>
                                      <p:cBhvr>
                                        <p:cTn id="144" dur="1" fill="hold">
                                          <p:stCondLst>
                                            <p:cond delay="0"/>
                                          </p:stCondLst>
                                        </p:cTn>
                                        <p:tgtEl>
                                          <p:spTgt spid="209"/>
                                        </p:tgtEl>
                                        <p:attrNameLst>
                                          <p:attrName>style.visibility</p:attrName>
                                        </p:attrNameLst>
                                      </p:cBhvr>
                                      <p:to>
                                        <p:strVal val="visible"/>
                                      </p:to>
                                    </p:set>
                                    <p:animEffect transition="in" filter="fade">
                                      <p:cBhvr>
                                        <p:cTn id="145" dur="1000"/>
                                        <p:tgtEl>
                                          <p:spTgt spid="209"/>
                                        </p:tgtEl>
                                      </p:cBhvr>
                                    </p:animEffect>
                                    <p:anim calcmode="lin" valueType="num">
                                      <p:cBhvr>
                                        <p:cTn id="146" dur="1000" fill="hold"/>
                                        <p:tgtEl>
                                          <p:spTgt spid="209"/>
                                        </p:tgtEl>
                                        <p:attrNameLst>
                                          <p:attrName>ppt_x</p:attrName>
                                        </p:attrNameLst>
                                      </p:cBhvr>
                                      <p:tavLst>
                                        <p:tav tm="0">
                                          <p:val>
                                            <p:strVal val="#ppt_x"/>
                                          </p:val>
                                        </p:tav>
                                        <p:tav tm="100000">
                                          <p:val>
                                            <p:strVal val="#ppt_x"/>
                                          </p:val>
                                        </p:tav>
                                      </p:tavLst>
                                    </p:anim>
                                    <p:anim calcmode="lin" valueType="num">
                                      <p:cBhvr>
                                        <p:cTn id="147" dur="900" decel="100000" fill="hold"/>
                                        <p:tgtEl>
                                          <p:spTgt spid="209"/>
                                        </p:tgtEl>
                                        <p:attrNameLst>
                                          <p:attrName>ppt_y</p:attrName>
                                        </p:attrNameLst>
                                      </p:cBhvr>
                                      <p:tavLst>
                                        <p:tav tm="0">
                                          <p:val>
                                            <p:strVal val="#ppt_y+1"/>
                                          </p:val>
                                        </p:tav>
                                        <p:tav tm="100000">
                                          <p:val>
                                            <p:strVal val="#ppt_y-.03"/>
                                          </p:val>
                                        </p:tav>
                                      </p:tavLst>
                                    </p:anim>
                                    <p:anim calcmode="lin" valueType="num">
                                      <p:cBhvr>
                                        <p:cTn id="148" dur="100" accel="100000" fill="hold">
                                          <p:stCondLst>
                                            <p:cond delay="900"/>
                                          </p:stCondLst>
                                        </p:cTn>
                                        <p:tgtEl>
                                          <p:spTgt spid="209"/>
                                        </p:tgtEl>
                                        <p:attrNameLst>
                                          <p:attrName>ppt_y</p:attrName>
                                        </p:attrNameLst>
                                      </p:cBhvr>
                                      <p:tavLst>
                                        <p:tav tm="0">
                                          <p:val>
                                            <p:strVal val="#ppt_y-.03"/>
                                          </p:val>
                                        </p:tav>
                                        <p:tav tm="100000">
                                          <p:val>
                                            <p:strVal val="#ppt_y"/>
                                          </p:val>
                                        </p:tav>
                                      </p:tavLst>
                                    </p:anim>
                                  </p:childTnLst>
                                </p:cTn>
                              </p:par>
                              <p:par>
                                <p:cTn id="149" presetID="37" presetClass="entr" presetSubtype="0" fill="hold" nodeType="withEffect">
                                  <p:stCondLst>
                                    <p:cond delay="0"/>
                                  </p:stCondLst>
                                  <p:childTnLst>
                                    <p:set>
                                      <p:cBhvr>
                                        <p:cTn id="150" dur="1" fill="hold">
                                          <p:stCondLst>
                                            <p:cond delay="0"/>
                                          </p:stCondLst>
                                        </p:cTn>
                                        <p:tgtEl>
                                          <p:spTgt spid="210"/>
                                        </p:tgtEl>
                                        <p:attrNameLst>
                                          <p:attrName>style.visibility</p:attrName>
                                        </p:attrNameLst>
                                      </p:cBhvr>
                                      <p:to>
                                        <p:strVal val="visible"/>
                                      </p:to>
                                    </p:set>
                                    <p:animEffect transition="in" filter="fade">
                                      <p:cBhvr>
                                        <p:cTn id="151" dur="1000"/>
                                        <p:tgtEl>
                                          <p:spTgt spid="210"/>
                                        </p:tgtEl>
                                      </p:cBhvr>
                                    </p:animEffect>
                                    <p:anim calcmode="lin" valueType="num">
                                      <p:cBhvr>
                                        <p:cTn id="152" dur="1000" fill="hold"/>
                                        <p:tgtEl>
                                          <p:spTgt spid="210"/>
                                        </p:tgtEl>
                                        <p:attrNameLst>
                                          <p:attrName>ppt_x</p:attrName>
                                        </p:attrNameLst>
                                      </p:cBhvr>
                                      <p:tavLst>
                                        <p:tav tm="0">
                                          <p:val>
                                            <p:strVal val="#ppt_x"/>
                                          </p:val>
                                        </p:tav>
                                        <p:tav tm="100000">
                                          <p:val>
                                            <p:strVal val="#ppt_x"/>
                                          </p:val>
                                        </p:tav>
                                      </p:tavLst>
                                    </p:anim>
                                    <p:anim calcmode="lin" valueType="num">
                                      <p:cBhvr>
                                        <p:cTn id="153" dur="900" decel="100000" fill="hold"/>
                                        <p:tgtEl>
                                          <p:spTgt spid="210"/>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210"/>
                                        </p:tgtEl>
                                        <p:attrNameLst>
                                          <p:attrName>ppt_y</p:attrName>
                                        </p:attrNameLst>
                                      </p:cBhvr>
                                      <p:tavLst>
                                        <p:tav tm="0">
                                          <p:val>
                                            <p:strVal val="#ppt_y-.03"/>
                                          </p:val>
                                        </p:tav>
                                        <p:tav tm="100000">
                                          <p:val>
                                            <p:strVal val="#ppt_y"/>
                                          </p:val>
                                        </p:tav>
                                      </p:tavLst>
                                    </p:anim>
                                  </p:childTnLst>
                                </p:cTn>
                              </p:par>
                              <p:par>
                                <p:cTn id="155" presetID="37" presetClass="entr" presetSubtype="0" fill="hold" nodeType="withEffect">
                                  <p:stCondLst>
                                    <p:cond delay="0"/>
                                  </p:stCondLst>
                                  <p:childTnLst>
                                    <p:set>
                                      <p:cBhvr>
                                        <p:cTn id="156" dur="1" fill="hold">
                                          <p:stCondLst>
                                            <p:cond delay="0"/>
                                          </p:stCondLst>
                                        </p:cTn>
                                        <p:tgtEl>
                                          <p:spTgt spid="211"/>
                                        </p:tgtEl>
                                        <p:attrNameLst>
                                          <p:attrName>style.visibility</p:attrName>
                                        </p:attrNameLst>
                                      </p:cBhvr>
                                      <p:to>
                                        <p:strVal val="visible"/>
                                      </p:to>
                                    </p:set>
                                    <p:animEffect transition="in" filter="fade">
                                      <p:cBhvr>
                                        <p:cTn id="157" dur="1000"/>
                                        <p:tgtEl>
                                          <p:spTgt spid="211"/>
                                        </p:tgtEl>
                                      </p:cBhvr>
                                    </p:animEffect>
                                    <p:anim calcmode="lin" valueType="num">
                                      <p:cBhvr>
                                        <p:cTn id="158" dur="1000" fill="hold"/>
                                        <p:tgtEl>
                                          <p:spTgt spid="211"/>
                                        </p:tgtEl>
                                        <p:attrNameLst>
                                          <p:attrName>ppt_x</p:attrName>
                                        </p:attrNameLst>
                                      </p:cBhvr>
                                      <p:tavLst>
                                        <p:tav tm="0">
                                          <p:val>
                                            <p:strVal val="#ppt_x"/>
                                          </p:val>
                                        </p:tav>
                                        <p:tav tm="100000">
                                          <p:val>
                                            <p:strVal val="#ppt_x"/>
                                          </p:val>
                                        </p:tav>
                                      </p:tavLst>
                                    </p:anim>
                                    <p:anim calcmode="lin" valueType="num">
                                      <p:cBhvr>
                                        <p:cTn id="159" dur="900" decel="100000" fill="hold"/>
                                        <p:tgtEl>
                                          <p:spTgt spid="211"/>
                                        </p:tgtEl>
                                        <p:attrNameLst>
                                          <p:attrName>ppt_y</p:attrName>
                                        </p:attrNameLst>
                                      </p:cBhvr>
                                      <p:tavLst>
                                        <p:tav tm="0">
                                          <p:val>
                                            <p:strVal val="#ppt_y+1"/>
                                          </p:val>
                                        </p:tav>
                                        <p:tav tm="100000">
                                          <p:val>
                                            <p:strVal val="#ppt_y-.03"/>
                                          </p:val>
                                        </p:tav>
                                      </p:tavLst>
                                    </p:anim>
                                    <p:anim calcmode="lin" valueType="num">
                                      <p:cBhvr>
                                        <p:cTn id="160" dur="100" accel="100000" fill="hold">
                                          <p:stCondLst>
                                            <p:cond delay="900"/>
                                          </p:stCondLst>
                                        </p:cTn>
                                        <p:tgtEl>
                                          <p:spTgt spid="211"/>
                                        </p:tgtEl>
                                        <p:attrNameLst>
                                          <p:attrName>ppt_y</p:attrName>
                                        </p:attrNameLst>
                                      </p:cBhvr>
                                      <p:tavLst>
                                        <p:tav tm="0">
                                          <p:val>
                                            <p:strVal val="#ppt_y-.03"/>
                                          </p:val>
                                        </p:tav>
                                        <p:tav tm="100000">
                                          <p:val>
                                            <p:strVal val="#ppt_y"/>
                                          </p:val>
                                        </p:tav>
                                      </p:tavLst>
                                    </p:anim>
                                  </p:childTnLst>
                                </p:cTn>
                              </p:par>
                              <p:par>
                                <p:cTn id="161" presetID="37" presetClass="entr" presetSubtype="0" fill="hold" nodeType="withEffect">
                                  <p:stCondLst>
                                    <p:cond delay="0"/>
                                  </p:stCondLst>
                                  <p:childTnLst>
                                    <p:set>
                                      <p:cBhvr>
                                        <p:cTn id="162" dur="1" fill="hold">
                                          <p:stCondLst>
                                            <p:cond delay="0"/>
                                          </p:stCondLst>
                                        </p:cTn>
                                        <p:tgtEl>
                                          <p:spTgt spid="212"/>
                                        </p:tgtEl>
                                        <p:attrNameLst>
                                          <p:attrName>style.visibility</p:attrName>
                                        </p:attrNameLst>
                                      </p:cBhvr>
                                      <p:to>
                                        <p:strVal val="visible"/>
                                      </p:to>
                                    </p:set>
                                    <p:animEffect transition="in" filter="fade">
                                      <p:cBhvr>
                                        <p:cTn id="163" dur="1000"/>
                                        <p:tgtEl>
                                          <p:spTgt spid="212"/>
                                        </p:tgtEl>
                                      </p:cBhvr>
                                    </p:animEffect>
                                    <p:anim calcmode="lin" valueType="num">
                                      <p:cBhvr>
                                        <p:cTn id="164" dur="1000" fill="hold"/>
                                        <p:tgtEl>
                                          <p:spTgt spid="212"/>
                                        </p:tgtEl>
                                        <p:attrNameLst>
                                          <p:attrName>ppt_x</p:attrName>
                                        </p:attrNameLst>
                                      </p:cBhvr>
                                      <p:tavLst>
                                        <p:tav tm="0">
                                          <p:val>
                                            <p:strVal val="#ppt_x"/>
                                          </p:val>
                                        </p:tav>
                                        <p:tav tm="100000">
                                          <p:val>
                                            <p:strVal val="#ppt_x"/>
                                          </p:val>
                                        </p:tav>
                                      </p:tavLst>
                                    </p:anim>
                                    <p:anim calcmode="lin" valueType="num">
                                      <p:cBhvr>
                                        <p:cTn id="165" dur="900" decel="100000" fill="hold"/>
                                        <p:tgtEl>
                                          <p:spTgt spid="212"/>
                                        </p:tgtEl>
                                        <p:attrNameLst>
                                          <p:attrName>ppt_y</p:attrName>
                                        </p:attrNameLst>
                                      </p:cBhvr>
                                      <p:tavLst>
                                        <p:tav tm="0">
                                          <p:val>
                                            <p:strVal val="#ppt_y+1"/>
                                          </p:val>
                                        </p:tav>
                                        <p:tav tm="100000">
                                          <p:val>
                                            <p:strVal val="#ppt_y-.03"/>
                                          </p:val>
                                        </p:tav>
                                      </p:tavLst>
                                    </p:anim>
                                    <p:anim calcmode="lin" valueType="num">
                                      <p:cBhvr>
                                        <p:cTn id="166" dur="100" accel="100000" fill="hold">
                                          <p:stCondLst>
                                            <p:cond delay="900"/>
                                          </p:stCondLst>
                                        </p:cTn>
                                        <p:tgtEl>
                                          <p:spTgt spid="212"/>
                                        </p:tgtEl>
                                        <p:attrNameLst>
                                          <p:attrName>ppt_y</p:attrName>
                                        </p:attrNameLst>
                                      </p:cBhvr>
                                      <p:tavLst>
                                        <p:tav tm="0">
                                          <p:val>
                                            <p:strVal val="#ppt_y-.03"/>
                                          </p:val>
                                        </p:tav>
                                        <p:tav tm="100000">
                                          <p:val>
                                            <p:strVal val="#ppt_y"/>
                                          </p:val>
                                        </p:tav>
                                      </p:tavLst>
                                    </p:anim>
                                  </p:childTnLst>
                                </p:cTn>
                              </p:par>
                              <p:par>
                                <p:cTn id="167" presetID="37" presetClass="entr" presetSubtype="0" fill="hold" nodeType="withEffect">
                                  <p:stCondLst>
                                    <p:cond delay="0"/>
                                  </p:stCondLst>
                                  <p:childTnLst>
                                    <p:set>
                                      <p:cBhvr>
                                        <p:cTn id="168" dur="1" fill="hold">
                                          <p:stCondLst>
                                            <p:cond delay="0"/>
                                          </p:stCondLst>
                                        </p:cTn>
                                        <p:tgtEl>
                                          <p:spTgt spid="213"/>
                                        </p:tgtEl>
                                        <p:attrNameLst>
                                          <p:attrName>style.visibility</p:attrName>
                                        </p:attrNameLst>
                                      </p:cBhvr>
                                      <p:to>
                                        <p:strVal val="visible"/>
                                      </p:to>
                                    </p:set>
                                    <p:animEffect transition="in" filter="fade">
                                      <p:cBhvr>
                                        <p:cTn id="169" dur="1000"/>
                                        <p:tgtEl>
                                          <p:spTgt spid="213"/>
                                        </p:tgtEl>
                                      </p:cBhvr>
                                    </p:animEffect>
                                    <p:anim calcmode="lin" valueType="num">
                                      <p:cBhvr>
                                        <p:cTn id="170" dur="1000" fill="hold"/>
                                        <p:tgtEl>
                                          <p:spTgt spid="213"/>
                                        </p:tgtEl>
                                        <p:attrNameLst>
                                          <p:attrName>ppt_x</p:attrName>
                                        </p:attrNameLst>
                                      </p:cBhvr>
                                      <p:tavLst>
                                        <p:tav tm="0">
                                          <p:val>
                                            <p:strVal val="#ppt_x"/>
                                          </p:val>
                                        </p:tav>
                                        <p:tav tm="100000">
                                          <p:val>
                                            <p:strVal val="#ppt_x"/>
                                          </p:val>
                                        </p:tav>
                                      </p:tavLst>
                                    </p:anim>
                                    <p:anim calcmode="lin" valueType="num">
                                      <p:cBhvr>
                                        <p:cTn id="171" dur="900" decel="100000" fill="hold"/>
                                        <p:tgtEl>
                                          <p:spTgt spid="213"/>
                                        </p:tgtEl>
                                        <p:attrNameLst>
                                          <p:attrName>ppt_y</p:attrName>
                                        </p:attrNameLst>
                                      </p:cBhvr>
                                      <p:tavLst>
                                        <p:tav tm="0">
                                          <p:val>
                                            <p:strVal val="#ppt_y+1"/>
                                          </p:val>
                                        </p:tav>
                                        <p:tav tm="100000">
                                          <p:val>
                                            <p:strVal val="#ppt_y-.03"/>
                                          </p:val>
                                        </p:tav>
                                      </p:tavLst>
                                    </p:anim>
                                    <p:anim calcmode="lin" valueType="num">
                                      <p:cBhvr>
                                        <p:cTn id="17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cTn>
                              </p:par>
                              <p:par>
                                <p:cTn id="173" presetID="37" presetClass="entr" presetSubtype="0" fill="hold"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fade">
                                      <p:cBhvr>
                                        <p:cTn id="175" dur="1000"/>
                                        <p:tgtEl>
                                          <p:spTgt spid="214"/>
                                        </p:tgtEl>
                                      </p:cBhvr>
                                    </p:animEffect>
                                    <p:anim calcmode="lin" valueType="num">
                                      <p:cBhvr>
                                        <p:cTn id="176" dur="1000" fill="hold"/>
                                        <p:tgtEl>
                                          <p:spTgt spid="214"/>
                                        </p:tgtEl>
                                        <p:attrNameLst>
                                          <p:attrName>ppt_x</p:attrName>
                                        </p:attrNameLst>
                                      </p:cBhvr>
                                      <p:tavLst>
                                        <p:tav tm="0">
                                          <p:val>
                                            <p:strVal val="#ppt_x"/>
                                          </p:val>
                                        </p:tav>
                                        <p:tav tm="100000">
                                          <p:val>
                                            <p:strVal val="#ppt_x"/>
                                          </p:val>
                                        </p:tav>
                                      </p:tavLst>
                                    </p:anim>
                                    <p:anim calcmode="lin" valueType="num">
                                      <p:cBhvr>
                                        <p:cTn id="177" dur="900" decel="100000" fill="hold"/>
                                        <p:tgtEl>
                                          <p:spTgt spid="214"/>
                                        </p:tgtEl>
                                        <p:attrNameLst>
                                          <p:attrName>ppt_y</p:attrName>
                                        </p:attrNameLst>
                                      </p:cBhvr>
                                      <p:tavLst>
                                        <p:tav tm="0">
                                          <p:val>
                                            <p:strVal val="#ppt_y+1"/>
                                          </p:val>
                                        </p:tav>
                                        <p:tav tm="100000">
                                          <p:val>
                                            <p:strVal val="#ppt_y-.03"/>
                                          </p:val>
                                        </p:tav>
                                      </p:tavLst>
                                    </p:anim>
                                    <p:anim calcmode="lin" valueType="num">
                                      <p:cBhvr>
                                        <p:cTn id="17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cTn>
                              </p:par>
                              <p:par>
                                <p:cTn id="179" presetID="37" presetClass="entr" presetSubtype="0" fill="hold" nodeType="withEffect">
                                  <p:stCondLst>
                                    <p:cond delay="0"/>
                                  </p:stCondLst>
                                  <p:childTnLst>
                                    <p:set>
                                      <p:cBhvr>
                                        <p:cTn id="180" dur="1" fill="hold">
                                          <p:stCondLst>
                                            <p:cond delay="0"/>
                                          </p:stCondLst>
                                        </p:cTn>
                                        <p:tgtEl>
                                          <p:spTgt spid="215"/>
                                        </p:tgtEl>
                                        <p:attrNameLst>
                                          <p:attrName>style.visibility</p:attrName>
                                        </p:attrNameLst>
                                      </p:cBhvr>
                                      <p:to>
                                        <p:strVal val="visible"/>
                                      </p:to>
                                    </p:set>
                                    <p:animEffect transition="in" filter="fade">
                                      <p:cBhvr>
                                        <p:cTn id="181" dur="1000"/>
                                        <p:tgtEl>
                                          <p:spTgt spid="215"/>
                                        </p:tgtEl>
                                      </p:cBhvr>
                                    </p:animEffect>
                                    <p:anim calcmode="lin" valueType="num">
                                      <p:cBhvr>
                                        <p:cTn id="182" dur="1000" fill="hold"/>
                                        <p:tgtEl>
                                          <p:spTgt spid="215"/>
                                        </p:tgtEl>
                                        <p:attrNameLst>
                                          <p:attrName>ppt_x</p:attrName>
                                        </p:attrNameLst>
                                      </p:cBhvr>
                                      <p:tavLst>
                                        <p:tav tm="0">
                                          <p:val>
                                            <p:strVal val="#ppt_x"/>
                                          </p:val>
                                        </p:tav>
                                        <p:tav tm="100000">
                                          <p:val>
                                            <p:strVal val="#ppt_x"/>
                                          </p:val>
                                        </p:tav>
                                      </p:tavLst>
                                    </p:anim>
                                    <p:anim calcmode="lin" valueType="num">
                                      <p:cBhvr>
                                        <p:cTn id="183" dur="900" decel="100000" fill="hold"/>
                                        <p:tgtEl>
                                          <p:spTgt spid="215"/>
                                        </p:tgtEl>
                                        <p:attrNameLst>
                                          <p:attrName>ppt_y</p:attrName>
                                        </p:attrNameLst>
                                      </p:cBhvr>
                                      <p:tavLst>
                                        <p:tav tm="0">
                                          <p:val>
                                            <p:strVal val="#ppt_y+1"/>
                                          </p:val>
                                        </p:tav>
                                        <p:tav tm="100000">
                                          <p:val>
                                            <p:strVal val="#ppt_y-.03"/>
                                          </p:val>
                                        </p:tav>
                                      </p:tavLst>
                                    </p:anim>
                                    <p:anim calcmode="lin" valueType="num">
                                      <p:cBhvr>
                                        <p:cTn id="184"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par>
                                <p:cTn id="185" presetID="37" presetClass="entr" presetSubtype="0" fill="hold" nodeType="withEffect">
                                  <p:stCondLst>
                                    <p:cond delay="0"/>
                                  </p:stCondLst>
                                  <p:childTnLst>
                                    <p:set>
                                      <p:cBhvr>
                                        <p:cTn id="186" dur="1" fill="hold">
                                          <p:stCondLst>
                                            <p:cond delay="0"/>
                                          </p:stCondLst>
                                        </p:cTn>
                                        <p:tgtEl>
                                          <p:spTgt spid="216"/>
                                        </p:tgtEl>
                                        <p:attrNameLst>
                                          <p:attrName>style.visibility</p:attrName>
                                        </p:attrNameLst>
                                      </p:cBhvr>
                                      <p:to>
                                        <p:strVal val="visible"/>
                                      </p:to>
                                    </p:set>
                                    <p:animEffect transition="in" filter="fade">
                                      <p:cBhvr>
                                        <p:cTn id="187" dur="1000"/>
                                        <p:tgtEl>
                                          <p:spTgt spid="216"/>
                                        </p:tgtEl>
                                      </p:cBhvr>
                                    </p:animEffect>
                                    <p:anim calcmode="lin" valueType="num">
                                      <p:cBhvr>
                                        <p:cTn id="188" dur="1000" fill="hold"/>
                                        <p:tgtEl>
                                          <p:spTgt spid="216"/>
                                        </p:tgtEl>
                                        <p:attrNameLst>
                                          <p:attrName>ppt_x</p:attrName>
                                        </p:attrNameLst>
                                      </p:cBhvr>
                                      <p:tavLst>
                                        <p:tav tm="0">
                                          <p:val>
                                            <p:strVal val="#ppt_x"/>
                                          </p:val>
                                        </p:tav>
                                        <p:tav tm="100000">
                                          <p:val>
                                            <p:strVal val="#ppt_x"/>
                                          </p:val>
                                        </p:tav>
                                      </p:tavLst>
                                    </p:anim>
                                    <p:anim calcmode="lin" valueType="num">
                                      <p:cBhvr>
                                        <p:cTn id="189" dur="900" decel="100000" fill="hold"/>
                                        <p:tgtEl>
                                          <p:spTgt spid="216"/>
                                        </p:tgtEl>
                                        <p:attrNameLst>
                                          <p:attrName>ppt_y</p:attrName>
                                        </p:attrNameLst>
                                      </p:cBhvr>
                                      <p:tavLst>
                                        <p:tav tm="0">
                                          <p:val>
                                            <p:strVal val="#ppt_y+1"/>
                                          </p:val>
                                        </p:tav>
                                        <p:tav tm="100000">
                                          <p:val>
                                            <p:strVal val="#ppt_y-.03"/>
                                          </p:val>
                                        </p:tav>
                                      </p:tavLst>
                                    </p:anim>
                                    <p:anim calcmode="lin" valueType="num">
                                      <p:cBhvr>
                                        <p:cTn id="190" dur="100" accel="100000" fill="hold">
                                          <p:stCondLst>
                                            <p:cond delay="900"/>
                                          </p:stCondLst>
                                        </p:cTn>
                                        <p:tgtEl>
                                          <p:spTgt spid="216"/>
                                        </p:tgtEl>
                                        <p:attrNameLst>
                                          <p:attrName>ppt_y</p:attrName>
                                        </p:attrNameLst>
                                      </p:cBhvr>
                                      <p:tavLst>
                                        <p:tav tm="0">
                                          <p:val>
                                            <p:strVal val="#ppt_y-.03"/>
                                          </p:val>
                                        </p:tav>
                                        <p:tav tm="100000">
                                          <p:val>
                                            <p:strVal val="#ppt_y"/>
                                          </p:val>
                                        </p:tav>
                                      </p:tavLst>
                                    </p:anim>
                                  </p:childTnLst>
                                </p:cTn>
                              </p:par>
                              <p:par>
                                <p:cTn id="191" presetID="37" presetClass="entr" presetSubtype="0" fill="hold" nodeType="withEffect">
                                  <p:stCondLst>
                                    <p:cond delay="0"/>
                                  </p:stCondLst>
                                  <p:childTnLst>
                                    <p:set>
                                      <p:cBhvr>
                                        <p:cTn id="192" dur="1" fill="hold">
                                          <p:stCondLst>
                                            <p:cond delay="0"/>
                                          </p:stCondLst>
                                        </p:cTn>
                                        <p:tgtEl>
                                          <p:spTgt spid="217"/>
                                        </p:tgtEl>
                                        <p:attrNameLst>
                                          <p:attrName>style.visibility</p:attrName>
                                        </p:attrNameLst>
                                      </p:cBhvr>
                                      <p:to>
                                        <p:strVal val="visible"/>
                                      </p:to>
                                    </p:set>
                                    <p:animEffect transition="in" filter="fade">
                                      <p:cBhvr>
                                        <p:cTn id="193" dur="1000"/>
                                        <p:tgtEl>
                                          <p:spTgt spid="217"/>
                                        </p:tgtEl>
                                      </p:cBhvr>
                                    </p:animEffect>
                                    <p:anim calcmode="lin" valueType="num">
                                      <p:cBhvr>
                                        <p:cTn id="194" dur="1000" fill="hold"/>
                                        <p:tgtEl>
                                          <p:spTgt spid="217"/>
                                        </p:tgtEl>
                                        <p:attrNameLst>
                                          <p:attrName>ppt_x</p:attrName>
                                        </p:attrNameLst>
                                      </p:cBhvr>
                                      <p:tavLst>
                                        <p:tav tm="0">
                                          <p:val>
                                            <p:strVal val="#ppt_x"/>
                                          </p:val>
                                        </p:tav>
                                        <p:tav tm="100000">
                                          <p:val>
                                            <p:strVal val="#ppt_x"/>
                                          </p:val>
                                        </p:tav>
                                      </p:tavLst>
                                    </p:anim>
                                    <p:anim calcmode="lin" valueType="num">
                                      <p:cBhvr>
                                        <p:cTn id="195" dur="900" decel="100000" fill="hold"/>
                                        <p:tgtEl>
                                          <p:spTgt spid="217"/>
                                        </p:tgtEl>
                                        <p:attrNameLst>
                                          <p:attrName>ppt_y</p:attrName>
                                        </p:attrNameLst>
                                      </p:cBhvr>
                                      <p:tavLst>
                                        <p:tav tm="0">
                                          <p:val>
                                            <p:strVal val="#ppt_y+1"/>
                                          </p:val>
                                        </p:tav>
                                        <p:tav tm="100000">
                                          <p:val>
                                            <p:strVal val="#ppt_y-.03"/>
                                          </p:val>
                                        </p:tav>
                                      </p:tavLst>
                                    </p:anim>
                                    <p:anim calcmode="lin" valueType="num">
                                      <p:cBhvr>
                                        <p:cTn id="196" dur="100" accel="100000" fill="hold">
                                          <p:stCondLst>
                                            <p:cond delay="900"/>
                                          </p:stCondLst>
                                        </p:cTn>
                                        <p:tgtEl>
                                          <p:spTgt spid="217"/>
                                        </p:tgtEl>
                                        <p:attrNameLst>
                                          <p:attrName>ppt_y</p:attrName>
                                        </p:attrNameLst>
                                      </p:cBhvr>
                                      <p:tavLst>
                                        <p:tav tm="0">
                                          <p:val>
                                            <p:strVal val="#ppt_y-.03"/>
                                          </p:val>
                                        </p:tav>
                                        <p:tav tm="100000">
                                          <p:val>
                                            <p:strVal val="#ppt_y"/>
                                          </p:val>
                                        </p:tav>
                                      </p:tavLst>
                                    </p:anim>
                                  </p:childTnLst>
                                </p:cTn>
                              </p:par>
                              <p:par>
                                <p:cTn id="197" presetID="37" presetClass="entr" presetSubtype="0" fill="hold" nodeType="withEffect">
                                  <p:stCondLst>
                                    <p:cond delay="0"/>
                                  </p:stCondLst>
                                  <p:childTnLst>
                                    <p:set>
                                      <p:cBhvr>
                                        <p:cTn id="198" dur="1" fill="hold">
                                          <p:stCondLst>
                                            <p:cond delay="0"/>
                                          </p:stCondLst>
                                        </p:cTn>
                                        <p:tgtEl>
                                          <p:spTgt spid="218"/>
                                        </p:tgtEl>
                                        <p:attrNameLst>
                                          <p:attrName>style.visibility</p:attrName>
                                        </p:attrNameLst>
                                      </p:cBhvr>
                                      <p:to>
                                        <p:strVal val="visible"/>
                                      </p:to>
                                    </p:set>
                                    <p:animEffect transition="in" filter="fade">
                                      <p:cBhvr>
                                        <p:cTn id="199" dur="1000"/>
                                        <p:tgtEl>
                                          <p:spTgt spid="218"/>
                                        </p:tgtEl>
                                      </p:cBhvr>
                                    </p:animEffect>
                                    <p:anim calcmode="lin" valueType="num">
                                      <p:cBhvr>
                                        <p:cTn id="200" dur="1000" fill="hold"/>
                                        <p:tgtEl>
                                          <p:spTgt spid="218"/>
                                        </p:tgtEl>
                                        <p:attrNameLst>
                                          <p:attrName>ppt_x</p:attrName>
                                        </p:attrNameLst>
                                      </p:cBhvr>
                                      <p:tavLst>
                                        <p:tav tm="0">
                                          <p:val>
                                            <p:strVal val="#ppt_x"/>
                                          </p:val>
                                        </p:tav>
                                        <p:tav tm="100000">
                                          <p:val>
                                            <p:strVal val="#ppt_x"/>
                                          </p:val>
                                        </p:tav>
                                      </p:tavLst>
                                    </p:anim>
                                    <p:anim calcmode="lin" valueType="num">
                                      <p:cBhvr>
                                        <p:cTn id="201" dur="900" decel="100000" fill="hold"/>
                                        <p:tgtEl>
                                          <p:spTgt spid="218"/>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218"/>
                                        </p:tgtEl>
                                        <p:attrNameLst>
                                          <p:attrName>ppt_y</p:attrName>
                                        </p:attrNameLst>
                                      </p:cBhvr>
                                      <p:tavLst>
                                        <p:tav tm="0">
                                          <p:val>
                                            <p:strVal val="#ppt_y-.03"/>
                                          </p:val>
                                        </p:tav>
                                        <p:tav tm="100000">
                                          <p:val>
                                            <p:strVal val="#ppt_y"/>
                                          </p:val>
                                        </p:tav>
                                      </p:tavLst>
                                    </p:anim>
                                  </p:childTnLst>
                                </p:cTn>
                              </p:par>
                              <p:par>
                                <p:cTn id="203" presetID="37" presetClass="entr" presetSubtype="0" fill="hold" nodeType="withEffect">
                                  <p:stCondLst>
                                    <p:cond delay="0"/>
                                  </p:stCondLst>
                                  <p:childTnLst>
                                    <p:set>
                                      <p:cBhvr>
                                        <p:cTn id="204" dur="1" fill="hold">
                                          <p:stCondLst>
                                            <p:cond delay="0"/>
                                          </p:stCondLst>
                                        </p:cTn>
                                        <p:tgtEl>
                                          <p:spTgt spid="219"/>
                                        </p:tgtEl>
                                        <p:attrNameLst>
                                          <p:attrName>style.visibility</p:attrName>
                                        </p:attrNameLst>
                                      </p:cBhvr>
                                      <p:to>
                                        <p:strVal val="visible"/>
                                      </p:to>
                                    </p:set>
                                    <p:animEffect transition="in" filter="fade">
                                      <p:cBhvr>
                                        <p:cTn id="205" dur="1000"/>
                                        <p:tgtEl>
                                          <p:spTgt spid="219"/>
                                        </p:tgtEl>
                                      </p:cBhvr>
                                    </p:animEffect>
                                    <p:anim calcmode="lin" valueType="num">
                                      <p:cBhvr>
                                        <p:cTn id="206" dur="1000" fill="hold"/>
                                        <p:tgtEl>
                                          <p:spTgt spid="219"/>
                                        </p:tgtEl>
                                        <p:attrNameLst>
                                          <p:attrName>ppt_x</p:attrName>
                                        </p:attrNameLst>
                                      </p:cBhvr>
                                      <p:tavLst>
                                        <p:tav tm="0">
                                          <p:val>
                                            <p:strVal val="#ppt_x"/>
                                          </p:val>
                                        </p:tav>
                                        <p:tav tm="100000">
                                          <p:val>
                                            <p:strVal val="#ppt_x"/>
                                          </p:val>
                                        </p:tav>
                                      </p:tavLst>
                                    </p:anim>
                                    <p:anim calcmode="lin" valueType="num">
                                      <p:cBhvr>
                                        <p:cTn id="207" dur="900" decel="100000" fill="hold"/>
                                        <p:tgtEl>
                                          <p:spTgt spid="219"/>
                                        </p:tgtEl>
                                        <p:attrNameLst>
                                          <p:attrName>ppt_y</p:attrName>
                                        </p:attrNameLst>
                                      </p:cBhvr>
                                      <p:tavLst>
                                        <p:tav tm="0">
                                          <p:val>
                                            <p:strVal val="#ppt_y+1"/>
                                          </p:val>
                                        </p:tav>
                                        <p:tav tm="100000">
                                          <p:val>
                                            <p:strVal val="#ppt_y-.03"/>
                                          </p:val>
                                        </p:tav>
                                      </p:tavLst>
                                    </p:anim>
                                    <p:anim calcmode="lin" valueType="num">
                                      <p:cBhvr>
                                        <p:cTn id="208"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09" presetID="37" presetClass="entr" presetSubtype="0" fill="hold" nodeType="withEffect">
                                  <p:stCondLst>
                                    <p:cond delay="0"/>
                                  </p:stCondLst>
                                  <p:childTnLst>
                                    <p:set>
                                      <p:cBhvr>
                                        <p:cTn id="210" dur="1" fill="hold">
                                          <p:stCondLst>
                                            <p:cond delay="0"/>
                                          </p:stCondLst>
                                        </p:cTn>
                                        <p:tgtEl>
                                          <p:spTgt spid="220"/>
                                        </p:tgtEl>
                                        <p:attrNameLst>
                                          <p:attrName>style.visibility</p:attrName>
                                        </p:attrNameLst>
                                      </p:cBhvr>
                                      <p:to>
                                        <p:strVal val="visible"/>
                                      </p:to>
                                    </p:set>
                                    <p:animEffect transition="in" filter="fade">
                                      <p:cBhvr>
                                        <p:cTn id="211" dur="1000"/>
                                        <p:tgtEl>
                                          <p:spTgt spid="220"/>
                                        </p:tgtEl>
                                      </p:cBhvr>
                                    </p:animEffect>
                                    <p:anim calcmode="lin" valueType="num">
                                      <p:cBhvr>
                                        <p:cTn id="212" dur="1000" fill="hold"/>
                                        <p:tgtEl>
                                          <p:spTgt spid="220"/>
                                        </p:tgtEl>
                                        <p:attrNameLst>
                                          <p:attrName>ppt_x</p:attrName>
                                        </p:attrNameLst>
                                      </p:cBhvr>
                                      <p:tavLst>
                                        <p:tav tm="0">
                                          <p:val>
                                            <p:strVal val="#ppt_x"/>
                                          </p:val>
                                        </p:tav>
                                        <p:tav tm="100000">
                                          <p:val>
                                            <p:strVal val="#ppt_x"/>
                                          </p:val>
                                        </p:tav>
                                      </p:tavLst>
                                    </p:anim>
                                    <p:anim calcmode="lin" valueType="num">
                                      <p:cBhvr>
                                        <p:cTn id="213" dur="900" decel="100000" fill="hold"/>
                                        <p:tgtEl>
                                          <p:spTgt spid="220"/>
                                        </p:tgtEl>
                                        <p:attrNameLst>
                                          <p:attrName>ppt_y</p:attrName>
                                        </p:attrNameLst>
                                      </p:cBhvr>
                                      <p:tavLst>
                                        <p:tav tm="0">
                                          <p:val>
                                            <p:strVal val="#ppt_y+1"/>
                                          </p:val>
                                        </p:tav>
                                        <p:tav tm="100000">
                                          <p:val>
                                            <p:strVal val="#ppt_y-.03"/>
                                          </p:val>
                                        </p:tav>
                                      </p:tavLst>
                                    </p:anim>
                                    <p:anim calcmode="lin" valueType="num">
                                      <p:cBhvr>
                                        <p:cTn id="214" dur="100" accel="100000" fill="hold">
                                          <p:stCondLst>
                                            <p:cond delay="900"/>
                                          </p:stCondLst>
                                        </p:cTn>
                                        <p:tgtEl>
                                          <p:spTgt spid="220"/>
                                        </p:tgtEl>
                                        <p:attrNameLst>
                                          <p:attrName>ppt_y</p:attrName>
                                        </p:attrNameLst>
                                      </p:cBhvr>
                                      <p:tavLst>
                                        <p:tav tm="0">
                                          <p:val>
                                            <p:strVal val="#ppt_y-.03"/>
                                          </p:val>
                                        </p:tav>
                                        <p:tav tm="100000">
                                          <p:val>
                                            <p:strVal val="#ppt_y"/>
                                          </p:val>
                                        </p:tav>
                                      </p:tavLst>
                                    </p:anim>
                                  </p:childTnLst>
                                </p:cTn>
                              </p:par>
                              <p:par>
                                <p:cTn id="215" presetID="37" presetClass="entr" presetSubtype="0" fill="hold" nodeType="withEffect">
                                  <p:stCondLst>
                                    <p:cond delay="0"/>
                                  </p:stCondLst>
                                  <p:childTnLst>
                                    <p:set>
                                      <p:cBhvr>
                                        <p:cTn id="216" dur="1" fill="hold">
                                          <p:stCondLst>
                                            <p:cond delay="0"/>
                                          </p:stCondLst>
                                        </p:cTn>
                                        <p:tgtEl>
                                          <p:spTgt spid="221"/>
                                        </p:tgtEl>
                                        <p:attrNameLst>
                                          <p:attrName>style.visibility</p:attrName>
                                        </p:attrNameLst>
                                      </p:cBhvr>
                                      <p:to>
                                        <p:strVal val="visible"/>
                                      </p:to>
                                    </p:set>
                                    <p:animEffect transition="in" filter="fade">
                                      <p:cBhvr>
                                        <p:cTn id="217" dur="1000"/>
                                        <p:tgtEl>
                                          <p:spTgt spid="221"/>
                                        </p:tgtEl>
                                      </p:cBhvr>
                                    </p:animEffect>
                                    <p:anim calcmode="lin" valueType="num">
                                      <p:cBhvr>
                                        <p:cTn id="218" dur="1000" fill="hold"/>
                                        <p:tgtEl>
                                          <p:spTgt spid="221"/>
                                        </p:tgtEl>
                                        <p:attrNameLst>
                                          <p:attrName>ppt_x</p:attrName>
                                        </p:attrNameLst>
                                      </p:cBhvr>
                                      <p:tavLst>
                                        <p:tav tm="0">
                                          <p:val>
                                            <p:strVal val="#ppt_x"/>
                                          </p:val>
                                        </p:tav>
                                        <p:tav tm="100000">
                                          <p:val>
                                            <p:strVal val="#ppt_x"/>
                                          </p:val>
                                        </p:tav>
                                      </p:tavLst>
                                    </p:anim>
                                    <p:anim calcmode="lin" valueType="num">
                                      <p:cBhvr>
                                        <p:cTn id="219" dur="900" decel="100000" fill="hold"/>
                                        <p:tgtEl>
                                          <p:spTgt spid="221"/>
                                        </p:tgtEl>
                                        <p:attrNameLst>
                                          <p:attrName>ppt_y</p:attrName>
                                        </p:attrNameLst>
                                      </p:cBhvr>
                                      <p:tavLst>
                                        <p:tav tm="0">
                                          <p:val>
                                            <p:strVal val="#ppt_y+1"/>
                                          </p:val>
                                        </p:tav>
                                        <p:tav tm="100000">
                                          <p:val>
                                            <p:strVal val="#ppt_y-.03"/>
                                          </p:val>
                                        </p:tav>
                                      </p:tavLst>
                                    </p:anim>
                                    <p:anim calcmode="lin" valueType="num">
                                      <p:cBhvr>
                                        <p:cTn id="220" dur="100" accel="100000" fill="hold">
                                          <p:stCondLst>
                                            <p:cond delay="900"/>
                                          </p:stCondLst>
                                        </p:cTn>
                                        <p:tgtEl>
                                          <p:spTgt spid="221"/>
                                        </p:tgtEl>
                                        <p:attrNameLst>
                                          <p:attrName>ppt_y</p:attrName>
                                        </p:attrNameLst>
                                      </p:cBhvr>
                                      <p:tavLst>
                                        <p:tav tm="0">
                                          <p:val>
                                            <p:strVal val="#ppt_y-.03"/>
                                          </p:val>
                                        </p:tav>
                                        <p:tav tm="100000">
                                          <p:val>
                                            <p:strVal val="#ppt_y"/>
                                          </p:val>
                                        </p:tav>
                                      </p:tavLst>
                                    </p:anim>
                                  </p:childTnLst>
                                </p:cTn>
                              </p:par>
                              <p:par>
                                <p:cTn id="221" presetID="37" presetClass="entr" presetSubtype="0" fill="hold" nodeType="withEffect">
                                  <p:stCondLst>
                                    <p:cond delay="0"/>
                                  </p:stCondLst>
                                  <p:childTnLst>
                                    <p:set>
                                      <p:cBhvr>
                                        <p:cTn id="222" dur="1" fill="hold">
                                          <p:stCondLst>
                                            <p:cond delay="0"/>
                                          </p:stCondLst>
                                        </p:cTn>
                                        <p:tgtEl>
                                          <p:spTgt spid="222"/>
                                        </p:tgtEl>
                                        <p:attrNameLst>
                                          <p:attrName>style.visibility</p:attrName>
                                        </p:attrNameLst>
                                      </p:cBhvr>
                                      <p:to>
                                        <p:strVal val="visible"/>
                                      </p:to>
                                    </p:set>
                                    <p:animEffect transition="in" filter="fade">
                                      <p:cBhvr>
                                        <p:cTn id="223" dur="1000"/>
                                        <p:tgtEl>
                                          <p:spTgt spid="222"/>
                                        </p:tgtEl>
                                      </p:cBhvr>
                                    </p:animEffect>
                                    <p:anim calcmode="lin" valueType="num">
                                      <p:cBhvr>
                                        <p:cTn id="224" dur="1000" fill="hold"/>
                                        <p:tgtEl>
                                          <p:spTgt spid="222"/>
                                        </p:tgtEl>
                                        <p:attrNameLst>
                                          <p:attrName>ppt_x</p:attrName>
                                        </p:attrNameLst>
                                      </p:cBhvr>
                                      <p:tavLst>
                                        <p:tav tm="0">
                                          <p:val>
                                            <p:strVal val="#ppt_x"/>
                                          </p:val>
                                        </p:tav>
                                        <p:tav tm="100000">
                                          <p:val>
                                            <p:strVal val="#ppt_x"/>
                                          </p:val>
                                        </p:tav>
                                      </p:tavLst>
                                    </p:anim>
                                    <p:anim calcmode="lin" valueType="num">
                                      <p:cBhvr>
                                        <p:cTn id="225" dur="900" decel="100000" fill="hold"/>
                                        <p:tgtEl>
                                          <p:spTgt spid="222"/>
                                        </p:tgtEl>
                                        <p:attrNameLst>
                                          <p:attrName>ppt_y</p:attrName>
                                        </p:attrNameLst>
                                      </p:cBhvr>
                                      <p:tavLst>
                                        <p:tav tm="0">
                                          <p:val>
                                            <p:strVal val="#ppt_y+1"/>
                                          </p:val>
                                        </p:tav>
                                        <p:tav tm="100000">
                                          <p:val>
                                            <p:strVal val="#ppt_y-.03"/>
                                          </p:val>
                                        </p:tav>
                                      </p:tavLst>
                                    </p:anim>
                                    <p:anim calcmode="lin" valueType="num">
                                      <p:cBhvr>
                                        <p:cTn id="226" dur="100" accel="100000" fill="hold">
                                          <p:stCondLst>
                                            <p:cond delay="900"/>
                                          </p:stCondLst>
                                        </p:cTn>
                                        <p:tgtEl>
                                          <p:spTgt spid="222"/>
                                        </p:tgtEl>
                                        <p:attrNameLst>
                                          <p:attrName>ppt_y</p:attrName>
                                        </p:attrNameLst>
                                      </p:cBhvr>
                                      <p:tavLst>
                                        <p:tav tm="0">
                                          <p:val>
                                            <p:strVal val="#ppt_y-.03"/>
                                          </p:val>
                                        </p:tav>
                                        <p:tav tm="100000">
                                          <p:val>
                                            <p:strVal val="#ppt_y"/>
                                          </p:val>
                                        </p:tav>
                                      </p:tavLst>
                                    </p:anim>
                                  </p:childTnLst>
                                </p:cTn>
                              </p:par>
                              <p:par>
                                <p:cTn id="227" presetID="37" presetClass="entr" presetSubtype="0" fill="hold" nodeType="withEffect">
                                  <p:stCondLst>
                                    <p:cond delay="0"/>
                                  </p:stCondLst>
                                  <p:childTnLst>
                                    <p:set>
                                      <p:cBhvr>
                                        <p:cTn id="228" dur="1" fill="hold">
                                          <p:stCondLst>
                                            <p:cond delay="0"/>
                                          </p:stCondLst>
                                        </p:cTn>
                                        <p:tgtEl>
                                          <p:spTgt spid="223"/>
                                        </p:tgtEl>
                                        <p:attrNameLst>
                                          <p:attrName>style.visibility</p:attrName>
                                        </p:attrNameLst>
                                      </p:cBhvr>
                                      <p:to>
                                        <p:strVal val="visible"/>
                                      </p:to>
                                    </p:set>
                                    <p:animEffect transition="in" filter="fade">
                                      <p:cBhvr>
                                        <p:cTn id="229" dur="1000"/>
                                        <p:tgtEl>
                                          <p:spTgt spid="223"/>
                                        </p:tgtEl>
                                      </p:cBhvr>
                                    </p:animEffect>
                                    <p:anim calcmode="lin" valueType="num">
                                      <p:cBhvr>
                                        <p:cTn id="230" dur="1000" fill="hold"/>
                                        <p:tgtEl>
                                          <p:spTgt spid="223"/>
                                        </p:tgtEl>
                                        <p:attrNameLst>
                                          <p:attrName>ppt_x</p:attrName>
                                        </p:attrNameLst>
                                      </p:cBhvr>
                                      <p:tavLst>
                                        <p:tav tm="0">
                                          <p:val>
                                            <p:strVal val="#ppt_x"/>
                                          </p:val>
                                        </p:tav>
                                        <p:tav tm="100000">
                                          <p:val>
                                            <p:strVal val="#ppt_x"/>
                                          </p:val>
                                        </p:tav>
                                      </p:tavLst>
                                    </p:anim>
                                    <p:anim calcmode="lin" valueType="num">
                                      <p:cBhvr>
                                        <p:cTn id="231" dur="900" decel="100000" fill="hold"/>
                                        <p:tgtEl>
                                          <p:spTgt spid="223"/>
                                        </p:tgtEl>
                                        <p:attrNameLst>
                                          <p:attrName>ppt_y</p:attrName>
                                        </p:attrNameLst>
                                      </p:cBhvr>
                                      <p:tavLst>
                                        <p:tav tm="0">
                                          <p:val>
                                            <p:strVal val="#ppt_y+1"/>
                                          </p:val>
                                        </p:tav>
                                        <p:tav tm="100000">
                                          <p:val>
                                            <p:strVal val="#ppt_y-.03"/>
                                          </p:val>
                                        </p:tav>
                                      </p:tavLst>
                                    </p:anim>
                                    <p:anim calcmode="lin" valueType="num">
                                      <p:cBhvr>
                                        <p:cTn id="232" dur="100" accel="100000" fill="hold">
                                          <p:stCondLst>
                                            <p:cond delay="900"/>
                                          </p:stCondLst>
                                        </p:cTn>
                                        <p:tgtEl>
                                          <p:spTgt spid="223"/>
                                        </p:tgtEl>
                                        <p:attrNameLst>
                                          <p:attrName>ppt_y</p:attrName>
                                        </p:attrNameLst>
                                      </p:cBhvr>
                                      <p:tavLst>
                                        <p:tav tm="0">
                                          <p:val>
                                            <p:strVal val="#ppt_y-.03"/>
                                          </p:val>
                                        </p:tav>
                                        <p:tav tm="100000">
                                          <p:val>
                                            <p:strVal val="#ppt_y"/>
                                          </p:val>
                                        </p:tav>
                                      </p:tavLst>
                                    </p:anim>
                                  </p:childTnLst>
                                </p:cTn>
                              </p:par>
                              <p:par>
                                <p:cTn id="233" presetID="37" presetClass="entr" presetSubtype="0" fill="hold" nodeType="withEffect">
                                  <p:stCondLst>
                                    <p:cond delay="0"/>
                                  </p:stCondLst>
                                  <p:childTnLst>
                                    <p:set>
                                      <p:cBhvr>
                                        <p:cTn id="234" dur="1" fill="hold">
                                          <p:stCondLst>
                                            <p:cond delay="0"/>
                                          </p:stCondLst>
                                        </p:cTn>
                                        <p:tgtEl>
                                          <p:spTgt spid="224"/>
                                        </p:tgtEl>
                                        <p:attrNameLst>
                                          <p:attrName>style.visibility</p:attrName>
                                        </p:attrNameLst>
                                      </p:cBhvr>
                                      <p:to>
                                        <p:strVal val="visible"/>
                                      </p:to>
                                    </p:set>
                                    <p:animEffect transition="in" filter="fade">
                                      <p:cBhvr>
                                        <p:cTn id="235" dur="1000"/>
                                        <p:tgtEl>
                                          <p:spTgt spid="224"/>
                                        </p:tgtEl>
                                      </p:cBhvr>
                                    </p:animEffect>
                                    <p:anim calcmode="lin" valueType="num">
                                      <p:cBhvr>
                                        <p:cTn id="236" dur="1000" fill="hold"/>
                                        <p:tgtEl>
                                          <p:spTgt spid="224"/>
                                        </p:tgtEl>
                                        <p:attrNameLst>
                                          <p:attrName>ppt_x</p:attrName>
                                        </p:attrNameLst>
                                      </p:cBhvr>
                                      <p:tavLst>
                                        <p:tav tm="0">
                                          <p:val>
                                            <p:strVal val="#ppt_x"/>
                                          </p:val>
                                        </p:tav>
                                        <p:tav tm="100000">
                                          <p:val>
                                            <p:strVal val="#ppt_x"/>
                                          </p:val>
                                        </p:tav>
                                      </p:tavLst>
                                    </p:anim>
                                    <p:anim calcmode="lin" valueType="num">
                                      <p:cBhvr>
                                        <p:cTn id="237" dur="900" decel="100000" fill="hold"/>
                                        <p:tgtEl>
                                          <p:spTgt spid="224"/>
                                        </p:tgtEl>
                                        <p:attrNameLst>
                                          <p:attrName>ppt_y</p:attrName>
                                        </p:attrNameLst>
                                      </p:cBhvr>
                                      <p:tavLst>
                                        <p:tav tm="0">
                                          <p:val>
                                            <p:strVal val="#ppt_y+1"/>
                                          </p:val>
                                        </p:tav>
                                        <p:tav tm="100000">
                                          <p:val>
                                            <p:strVal val="#ppt_y-.03"/>
                                          </p:val>
                                        </p:tav>
                                      </p:tavLst>
                                    </p:anim>
                                    <p:anim calcmode="lin" valueType="num">
                                      <p:cBhvr>
                                        <p:cTn id="238" dur="100" accel="100000" fill="hold">
                                          <p:stCondLst>
                                            <p:cond delay="900"/>
                                          </p:stCondLst>
                                        </p:cTn>
                                        <p:tgtEl>
                                          <p:spTgt spid="224"/>
                                        </p:tgtEl>
                                        <p:attrNameLst>
                                          <p:attrName>ppt_y</p:attrName>
                                        </p:attrNameLst>
                                      </p:cBhvr>
                                      <p:tavLst>
                                        <p:tav tm="0">
                                          <p:val>
                                            <p:strVal val="#ppt_y-.03"/>
                                          </p:val>
                                        </p:tav>
                                        <p:tav tm="100000">
                                          <p:val>
                                            <p:strVal val="#ppt_y"/>
                                          </p:val>
                                        </p:tav>
                                      </p:tavLst>
                                    </p:anim>
                                  </p:childTnLst>
                                </p:cTn>
                              </p:par>
                              <p:par>
                                <p:cTn id="239" presetID="37" presetClass="entr" presetSubtype="0" fill="hold" nodeType="withEffect">
                                  <p:stCondLst>
                                    <p:cond delay="0"/>
                                  </p:stCondLst>
                                  <p:childTnLst>
                                    <p:set>
                                      <p:cBhvr>
                                        <p:cTn id="240" dur="1" fill="hold">
                                          <p:stCondLst>
                                            <p:cond delay="0"/>
                                          </p:stCondLst>
                                        </p:cTn>
                                        <p:tgtEl>
                                          <p:spTgt spid="225"/>
                                        </p:tgtEl>
                                        <p:attrNameLst>
                                          <p:attrName>style.visibility</p:attrName>
                                        </p:attrNameLst>
                                      </p:cBhvr>
                                      <p:to>
                                        <p:strVal val="visible"/>
                                      </p:to>
                                    </p:set>
                                    <p:animEffect transition="in" filter="fade">
                                      <p:cBhvr>
                                        <p:cTn id="241" dur="1000"/>
                                        <p:tgtEl>
                                          <p:spTgt spid="225"/>
                                        </p:tgtEl>
                                      </p:cBhvr>
                                    </p:animEffect>
                                    <p:anim calcmode="lin" valueType="num">
                                      <p:cBhvr>
                                        <p:cTn id="242" dur="1000" fill="hold"/>
                                        <p:tgtEl>
                                          <p:spTgt spid="225"/>
                                        </p:tgtEl>
                                        <p:attrNameLst>
                                          <p:attrName>ppt_x</p:attrName>
                                        </p:attrNameLst>
                                      </p:cBhvr>
                                      <p:tavLst>
                                        <p:tav tm="0">
                                          <p:val>
                                            <p:strVal val="#ppt_x"/>
                                          </p:val>
                                        </p:tav>
                                        <p:tav tm="100000">
                                          <p:val>
                                            <p:strVal val="#ppt_x"/>
                                          </p:val>
                                        </p:tav>
                                      </p:tavLst>
                                    </p:anim>
                                    <p:anim calcmode="lin" valueType="num">
                                      <p:cBhvr>
                                        <p:cTn id="243" dur="900" decel="100000" fill="hold"/>
                                        <p:tgtEl>
                                          <p:spTgt spid="225"/>
                                        </p:tgtEl>
                                        <p:attrNameLst>
                                          <p:attrName>ppt_y</p:attrName>
                                        </p:attrNameLst>
                                      </p:cBhvr>
                                      <p:tavLst>
                                        <p:tav tm="0">
                                          <p:val>
                                            <p:strVal val="#ppt_y+1"/>
                                          </p:val>
                                        </p:tav>
                                        <p:tav tm="100000">
                                          <p:val>
                                            <p:strVal val="#ppt_y-.03"/>
                                          </p:val>
                                        </p:tav>
                                      </p:tavLst>
                                    </p:anim>
                                    <p:anim calcmode="lin" valueType="num">
                                      <p:cBhvr>
                                        <p:cTn id="244" dur="100" accel="100000" fill="hold">
                                          <p:stCondLst>
                                            <p:cond delay="900"/>
                                          </p:stCondLst>
                                        </p:cTn>
                                        <p:tgtEl>
                                          <p:spTgt spid="225"/>
                                        </p:tgtEl>
                                        <p:attrNameLst>
                                          <p:attrName>ppt_y</p:attrName>
                                        </p:attrNameLst>
                                      </p:cBhvr>
                                      <p:tavLst>
                                        <p:tav tm="0">
                                          <p:val>
                                            <p:strVal val="#ppt_y-.03"/>
                                          </p:val>
                                        </p:tav>
                                        <p:tav tm="100000">
                                          <p:val>
                                            <p:strVal val="#ppt_y"/>
                                          </p:val>
                                        </p:tav>
                                      </p:tavLst>
                                    </p:anim>
                                  </p:childTnLst>
                                </p:cTn>
                              </p:par>
                              <p:par>
                                <p:cTn id="245" presetID="37" presetClass="entr" presetSubtype="0" fill="hold" nodeType="withEffect">
                                  <p:stCondLst>
                                    <p:cond delay="0"/>
                                  </p:stCondLst>
                                  <p:childTnLst>
                                    <p:set>
                                      <p:cBhvr>
                                        <p:cTn id="246" dur="1" fill="hold">
                                          <p:stCondLst>
                                            <p:cond delay="0"/>
                                          </p:stCondLst>
                                        </p:cTn>
                                        <p:tgtEl>
                                          <p:spTgt spid="226"/>
                                        </p:tgtEl>
                                        <p:attrNameLst>
                                          <p:attrName>style.visibility</p:attrName>
                                        </p:attrNameLst>
                                      </p:cBhvr>
                                      <p:to>
                                        <p:strVal val="visible"/>
                                      </p:to>
                                    </p:set>
                                    <p:animEffect transition="in" filter="fade">
                                      <p:cBhvr>
                                        <p:cTn id="247" dur="1000"/>
                                        <p:tgtEl>
                                          <p:spTgt spid="226"/>
                                        </p:tgtEl>
                                      </p:cBhvr>
                                    </p:animEffect>
                                    <p:anim calcmode="lin" valueType="num">
                                      <p:cBhvr>
                                        <p:cTn id="248" dur="1000" fill="hold"/>
                                        <p:tgtEl>
                                          <p:spTgt spid="226"/>
                                        </p:tgtEl>
                                        <p:attrNameLst>
                                          <p:attrName>ppt_x</p:attrName>
                                        </p:attrNameLst>
                                      </p:cBhvr>
                                      <p:tavLst>
                                        <p:tav tm="0">
                                          <p:val>
                                            <p:strVal val="#ppt_x"/>
                                          </p:val>
                                        </p:tav>
                                        <p:tav tm="100000">
                                          <p:val>
                                            <p:strVal val="#ppt_x"/>
                                          </p:val>
                                        </p:tav>
                                      </p:tavLst>
                                    </p:anim>
                                    <p:anim calcmode="lin" valueType="num">
                                      <p:cBhvr>
                                        <p:cTn id="249" dur="900" decel="100000" fill="hold"/>
                                        <p:tgtEl>
                                          <p:spTgt spid="226"/>
                                        </p:tgtEl>
                                        <p:attrNameLst>
                                          <p:attrName>ppt_y</p:attrName>
                                        </p:attrNameLst>
                                      </p:cBhvr>
                                      <p:tavLst>
                                        <p:tav tm="0">
                                          <p:val>
                                            <p:strVal val="#ppt_y+1"/>
                                          </p:val>
                                        </p:tav>
                                        <p:tav tm="100000">
                                          <p:val>
                                            <p:strVal val="#ppt_y-.03"/>
                                          </p:val>
                                        </p:tav>
                                      </p:tavLst>
                                    </p:anim>
                                    <p:anim calcmode="lin" valueType="num">
                                      <p:cBhvr>
                                        <p:cTn id="250" dur="100" accel="100000" fill="hold">
                                          <p:stCondLst>
                                            <p:cond delay="900"/>
                                          </p:stCondLst>
                                        </p:cTn>
                                        <p:tgtEl>
                                          <p:spTgt spid="226"/>
                                        </p:tgtEl>
                                        <p:attrNameLst>
                                          <p:attrName>ppt_y</p:attrName>
                                        </p:attrNameLst>
                                      </p:cBhvr>
                                      <p:tavLst>
                                        <p:tav tm="0">
                                          <p:val>
                                            <p:strVal val="#ppt_y-.03"/>
                                          </p:val>
                                        </p:tav>
                                        <p:tav tm="100000">
                                          <p:val>
                                            <p:strVal val="#ppt_y"/>
                                          </p:val>
                                        </p:tav>
                                      </p:tavLst>
                                    </p:anim>
                                  </p:childTnLst>
                                </p:cTn>
                              </p:par>
                              <p:par>
                                <p:cTn id="251" presetID="37" presetClass="entr" presetSubtype="0" fill="hold" nodeType="withEffect">
                                  <p:stCondLst>
                                    <p:cond delay="0"/>
                                  </p:stCondLst>
                                  <p:childTnLst>
                                    <p:set>
                                      <p:cBhvr>
                                        <p:cTn id="252" dur="1" fill="hold">
                                          <p:stCondLst>
                                            <p:cond delay="0"/>
                                          </p:stCondLst>
                                        </p:cTn>
                                        <p:tgtEl>
                                          <p:spTgt spid="227"/>
                                        </p:tgtEl>
                                        <p:attrNameLst>
                                          <p:attrName>style.visibility</p:attrName>
                                        </p:attrNameLst>
                                      </p:cBhvr>
                                      <p:to>
                                        <p:strVal val="visible"/>
                                      </p:to>
                                    </p:set>
                                    <p:animEffect transition="in" filter="fade">
                                      <p:cBhvr>
                                        <p:cTn id="253" dur="1000"/>
                                        <p:tgtEl>
                                          <p:spTgt spid="227"/>
                                        </p:tgtEl>
                                      </p:cBhvr>
                                    </p:animEffect>
                                    <p:anim calcmode="lin" valueType="num">
                                      <p:cBhvr>
                                        <p:cTn id="254" dur="1000" fill="hold"/>
                                        <p:tgtEl>
                                          <p:spTgt spid="227"/>
                                        </p:tgtEl>
                                        <p:attrNameLst>
                                          <p:attrName>ppt_x</p:attrName>
                                        </p:attrNameLst>
                                      </p:cBhvr>
                                      <p:tavLst>
                                        <p:tav tm="0">
                                          <p:val>
                                            <p:strVal val="#ppt_x"/>
                                          </p:val>
                                        </p:tav>
                                        <p:tav tm="100000">
                                          <p:val>
                                            <p:strVal val="#ppt_x"/>
                                          </p:val>
                                        </p:tav>
                                      </p:tavLst>
                                    </p:anim>
                                    <p:anim calcmode="lin" valueType="num">
                                      <p:cBhvr>
                                        <p:cTn id="255" dur="900" decel="100000" fill="hold"/>
                                        <p:tgtEl>
                                          <p:spTgt spid="227"/>
                                        </p:tgtEl>
                                        <p:attrNameLst>
                                          <p:attrName>ppt_y</p:attrName>
                                        </p:attrNameLst>
                                      </p:cBhvr>
                                      <p:tavLst>
                                        <p:tav tm="0">
                                          <p:val>
                                            <p:strVal val="#ppt_y+1"/>
                                          </p:val>
                                        </p:tav>
                                        <p:tav tm="100000">
                                          <p:val>
                                            <p:strVal val="#ppt_y-.03"/>
                                          </p:val>
                                        </p:tav>
                                      </p:tavLst>
                                    </p:anim>
                                    <p:anim calcmode="lin" valueType="num">
                                      <p:cBhvr>
                                        <p:cTn id="256" dur="100" accel="100000" fill="hold">
                                          <p:stCondLst>
                                            <p:cond delay="900"/>
                                          </p:stCondLst>
                                        </p:cTn>
                                        <p:tgtEl>
                                          <p:spTgt spid="227"/>
                                        </p:tgtEl>
                                        <p:attrNameLst>
                                          <p:attrName>ppt_y</p:attrName>
                                        </p:attrNameLst>
                                      </p:cBhvr>
                                      <p:tavLst>
                                        <p:tav tm="0">
                                          <p:val>
                                            <p:strVal val="#ppt_y-.03"/>
                                          </p:val>
                                        </p:tav>
                                        <p:tav tm="100000">
                                          <p:val>
                                            <p:strVal val="#ppt_y"/>
                                          </p:val>
                                        </p:tav>
                                      </p:tavLst>
                                    </p:anim>
                                  </p:childTnLst>
                                </p:cTn>
                              </p:par>
                              <p:par>
                                <p:cTn id="257" presetID="37" presetClass="entr" presetSubtype="0" fill="hold" nodeType="withEffect">
                                  <p:stCondLst>
                                    <p:cond delay="0"/>
                                  </p:stCondLst>
                                  <p:childTnLst>
                                    <p:set>
                                      <p:cBhvr>
                                        <p:cTn id="258" dur="1" fill="hold">
                                          <p:stCondLst>
                                            <p:cond delay="0"/>
                                          </p:stCondLst>
                                        </p:cTn>
                                        <p:tgtEl>
                                          <p:spTgt spid="228"/>
                                        </p:tgtEl>
                                        <p:attrNameLst>
                                          <p:attrName>style.visibility</p:attrName>
                                        </p:attrNameLst>
                                      </p:cBhvr>
                                      <p:to>
                                        <p:strVal val="visible"/>
                                      </p:to>
                                    </p:set>
                                    <p:animEffect transition="in" filter="fade">
                                      <p:cBhvr>
                                        <p:cTn id="259" dur="1000"/>
                                        <p:tgtEl>
                                          <p:spTgt spid="228"/>
                                        </p:tgtEl>
                                      </p:cBhvr>
                                    </p:animEffect>
                                    <p:anim calcmode="lin" valueType="num">
                                      <p:cBhvr>
                                        <p:cTn id="260" dur="1000" fill="hold"/>
                                        <p:tgtEl>
                                          <p:spTgt spid="228"/>
                                        </p:tgtEl>
                                        <p:attrNameLst>
                                          <p:attrName>ppt_x</p:attrName>
                                        </p:attrNameLst>
                                      </p:cBhvr>
                                      <p:tavLst>
                                        <p:tav tm="0">
                                          <p:val>
                                            <p:strVal val="#ppt_x"/>
                                          </p:val>
                                        </p:tav>
                                        <p:tav tm="100000">
                                          <p:val>
                                            <p:strVal val="#ppt_x"/>
                                          </p:val>
                                        </p:tav>
                                      </p:tavLst>
                                    </p:anim>
                                    <p:anim calcmode="lin" valueType="num">
                                      <p:cBhvr>
                                        <p:cTn id="261" dur="900" decel="100000" fill="hold"/>
                                        <p:tgtEl>
                                          <p:spTgt spid="228"/>
                                        </p:tgtEl>
                                        <p:attrNameLst>
                                          <p:attrName>ppt_y</p:attrName>
                                        </p:attrNameLst>
                                      </p:cBhvr>
                                      <p:tavLst>
                                        <p:tav tm="0">
                                          <p:val>
                                            <p:strVal val="#ppt_y+1"/>
                                          </p:val>
                                        </p:tav>
                                        <p:tav tm="100000">
                                          <p:val>
                                            <p:strVal val="#ppt_y-.03"/>
                                          </p:val>
                                        </p:tav>
                                      </p:tavLst>
                                    </p:anim>
                                    <p:anim calcmode="lin" valueType="num">
                                      <p:cBhvr>
                                        <p:cTn id="262" dur="100" accel="100000" fill="hold">
                                          <p:stCondLst>
                                            <p:cond delay="900"/>
                                          </p:stCondLst>
                                        </p:cTn>
                                        <p:tgtEl>
                                          <p:spTgt spid="228"/>
                                        </p:tgtEl>
                                        <p:attrNameLst>
                                          <p:attrName>ppt_y</p:attrName>
                                        </p:attrNameLst>
                                      </p:cBhvr>
                                      <p:tavLst>
                                        <p:tav tm="0">
                                          <p:val>
                                            <p:strVal val="#ppt_y-.03"/>
                                          </p:val>
                                        </p:tav>
                                        <p:tav tm="100000">
                                          <p:val>
                                            <p:strVal val="#ppt_y"/>
                                          </p:val>
                                        </p:tav>
                                      </p:tavLst>
                                    </p:anim>
                                  </p:childTnLst>
                                </p:cTn>
                              </p:par>
                              <p:par>
                                <p:cTn id="263" presetID="37" presetClass="entr" presetSubtype="0" fill="hold" nodeType="withEffect">
                                  <p:stCondLst>
                                    <p:cond delay="0"/>
                                  </p:stCondLst>
                                  <p:childTnLst>
                                    <p:set>
                                      <p:cBhvr>
                                        <p:cTn id="264" dur="1" fill="hold">
                                          <p:stCondLst>
                                            <p:cond delay="0"/>
                                          </p:stCondLst>
                                        </p:cTn>
                                        <p:tgtEl>
                                          <p:spTgt spid="229"/>
                                        </p:tgtEl>
                                        <p:attrNameLst>
                                          <p:attrName>style.visibility</p:attrName>
                                        </p:attrNameLst>
                                      </p:cBhvr>
                                      <p:to>
                                        <p:strVal val="visible"/>
                                      </p:to>
                                    </p:set>
                                    <p:animEffect transition="in" filter="fade">
                                      <p:cBhvr>
                                        <p:cTn id="265" dur="1000"/>
                                        <p:tgtEl>
                                          <p:spTgt spid="229"/>
                                        </p:tgtEl>
                                      </p:cBhvr>
                                    </p:animEffect>
                                    <p:anim calcmode="lin" valueType="num">
                                      <p:cBhvr>
                                        <p:cTn id="266" dur="1000" fill="hold"/>
                                        <p:tgtEl>
                                          <p:spTgt spid="229"/>
                                        </p:tgtEl>
                                        <p:attrNameLst>
                                          <p:attrName>ppt_x</p:attrName>
                                        </p:attrNameLst>
                                      </p:cBhvr>
                                      <p:tavLst>
                                        <p:tav tm="0">
                                          <p:val>
                                            <p:strVal val="#ppt_x"/>
                                          </p:val>
                                        </p:tav>
                                        <p:tav tm="100000">
                                          <p:val>
                                            <p:strVal val="#ppt_x"/>
                                          </p:val>
                                        </p:tav>
                                      </p:tavLst>
                                    </p:anim>
                                    <p:anim calcmode="lin" valueType="num">
                                      <p:cBhvr>
                                        <p:cTn id="267" dur="900" decel="100000" fill="hold"/>
                                        <p:tgtEl>
                                          <p:spTgt spid="229"/>
                                        </p:tgtEl>
                                        <p:attrNameLst>
                                          <p:attrName>ppt_y</p:attrName>
                                        </p:attrNameLst>
                                      </p:cBhvr>
                                      <p:tavLst>
                                        <p:tav tm="0">
                                          <p:val>
                                            <p:strVal val="#ppt_y+1"/>
                                          </p:val>
                                        </p:tav>
                                        <p:tav tm="100000">
                                          <p:val>
                                            <p:strVal val="#ppt_y-.03"/>
                                          </p:val>
                                        </p:tav>
                                      </p:tavLst>
                                    </p:anim>
                                    <p:anim calcmode="lin" valueType="num">
                                      <p:cBhvr>
                                        <p:cTn id="268" dur="100" accel="100000" fill="hold">
                                          <p:stCondLst>
                                            <p:cond delay="900"/>
                                          </p:stCondLst>
                                        </p:cTn>
                                        <p:tgtEl>
                                          <p:spTgt spid="229"/>
                                        </p:tgtEl>
                                        <p:attrNameLst>
                                          <p:attrName>ppt_y</p:attrName>
                                        </p:attrNameLst>
                                      </p:cBhvr>
                                      <p:tavLst>
                                        <p:tav tm="0">
                                          <p:val>
                                            <p:strVal val="#ppt_y-.03"/>
                                          </p:val>
                                        </p:tav>
                                        <p:tav tm="100000">
                                          <p:val>
                                            <p:strVal val="#ppt_y"/>
                                          </p:val>
                                        </p:tav>
                                      </p:tavLst>
                                    </p:anim>
                                  </p:childTnLst>
                                </p:cTn>
                              </p:par>
                              <p:par>
                                <p:cTn id="269" presetID="37" presetClass="entr" presetSubtype="0" fill="hold" nodeType="withEffect">
                                  <p:stCondLst>
                                    <p:cond delay="0"/>
                                  </p:stCondLst>
                                  <p:childTnLst>
                                    <p:set>
                                      <p:cBhvr>
                                        <p:cTn id="270" dur="1" fill="hold">
                                          <p:stCondLst>
                                            <p:cond delay="0"/>
                                          </p:stCondLst>
                                        </p:cTn>
                                        <p:tgtEl>
                                          <p:spTgt spid="230"/>
                                        </p:tgtEl>
                                        <p:attrNameLst>
                                          <p:attrName>style.visibility</p:attrName>
                                        </p:attrNameLst>
                                      </p:cBhvr>
                                      <p:to>
                                        <p:strVal val="visible"/>
                                      </p:to>
                                    </p:set>
                                    <p:animEffect transition="in" filter="fade">
                                      <p:cBhvr>
                                        <p:cTn id="271" dur="1000"/>
                                        <p:tgtEl>
                                          <p:spTgt spid="230"/>
                                        </p:tgtEl>
                                      </p:cBhvr>
                                    </p:animEffect>
                                    <p:anim calcmode="lin" valueType="num">
                                      <p:cBhvr>
                                        <p:cTn id="272" dur="1000" fill="hold"/>
                                        <p:tgtEl>
                                          <p:spTgt spid="230"/>
                                        </p:tgtEl>
                                        <p:attrNameLst>
                                          <p:attrName>ppt_x</p:attrName>
                                        </p:attrNameLst>
                                      </p:cBhvr>
                                      <p:tavLst>
                                        <p:tav tm="0">
                                          <p:val>
                                            <p:strVal val="#ppt_x"/>
                                          </p:val>
                                        </p:tav>
                                        <p:tav tm="100000">
                                          <p:val>
                                            <p:strVal val="#ppt_x"/>
                                          </p:val>
                                        </p:tav>
                                      </p:tavLst>
                                    </p:anim>
                                    <p:anim calcmode="lin" valueType="num">
                                      <p:cBhvr>
                                        <p:cTn id="273" dur="900" decel="100000" fill="hold"/>
                                        <p:tgtEl>
                                          <p:spTgt spid="230"/>
                                        </p:tgtEl>
                                        <p:attrNameLst>
                                          <p:attrName>ppt_y</p:attrName>
                                        </p:attrNameLst>
                                      </p:cBhvr>
                                      <p:tavLst>
                                        <p:tav tm="0">
                                          <p:val>
                                            <p:strVal val="#ppt_y+1"/>
                                          </p:val>
                                        </p:tav>
                                        <p:tav tm="100000">
                                          <p:val>
                                            <p:strVal val="#ppt_y-.03"/>
                                          </p:val>
                                        </p:tav>
                                      </p:tavLst>
                                    </p:anim>
                                    <p:anim calcmode="lin" valueType="num">
                                      <p:cBhvr>
                                        <p:cTn id="2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275" presetID="37" presetClass="entr" presetSubtype="0" fill="hold" nodeType="withEffect">
                                  <p:stCondLst>
                                    <p:cond delay="0"/>
                                  </p:stCondLst>
                                  <p:childTnLst>
                                    <p:set>
                                      <p:cBhvr>
                                        <p:cTn id="276" dur="1" fill="hold">
                                          <p:stCondLst>
                                            <p:cond delay="0"/>
                                          </p:stCondLst>
                                        </p:cTn>
                                        <p:tgtEl>
                                          <p:spTgt spid="231"/>
                                        </p:tgtEl>
                                        <p:attrNameLst>
                                          <p:attrName>style.visibility</p:attrName>
                                        </p:attrNameLst>
                                      </p:cBhvr>
                                      <p:to>
                                        <p:strVal val="visible"/>
                                      </p:to>
                                    </p:set>
                                    <p:animEffect transition="in" filter="fade">
                                      <p:cBhvr>
                                        <p:cTn id="277" dur="1000"/>
                                        <p:tgtEl>
                                          <p:spTgt spid="231"/>
                                        </p:tgtEl>
                                      </p:cBhvr>
                                    </p:animEffect>
                                    <p:anim calcmode="lin" valueType="num">
                                      <p:cBhvr>
                                        <p:cTn id="278" dur="1000" fill="hold"/>
                                        <p:tgtEl>
                                          <p:spTgt spid="231"/>
                                        </p:tgtEl>
                                        <p:attrNameLst>
                                          <p:attrName>ppt_x</p:attrName>
                                        </p:attrNameLst>
                                      </p:cBhvr>
                                      <p:tavLst>
                                        <p:tav tm="0">
                                          <p:val>
                                            <p:strVal val="#ppt_x"/>
                                          </p:val>
                                        </p:tav>
                                        <p:tav tm="100000">
                                          <p:val>
                                            <p:strVal val="#ppt_x"/>
                                          </p:val>
                                        </p:tav>
                                      </p:tavLst>
                                    </p:anim>
                                    <p:anim calcmode="lin" valueType="num">
                                      <p:cBhvr>
                                        <p:cTn id="279" dur="900" decel="100000" fill="hold"/>
                                        <p:tgtEl>
                                          <p:spTgt spid="231"/>
                                        </p:tgtEl>
                                        <p:attrNameLst>
                                          <p:attrName>ppt_y</p:attrName>
                                        </p:attrNameLst>
                                      </p:cBhvr>
                                      <p:tavLst>
                                        <p:tav tm="0">
                                          <p:val>
                                            <p:strVal val="#ppt_y+1"/>
                                          </p:val>
                                        </p:tav>
                                        <p:tav tm="100000">
                                          <p:val>
                                            <p:strVal val="#ppt_y-.03"/>
                                          </p:val>
                                        </p:tav>
                                      </p:tavLst>
                                    </p:anim>
                                    <p:anim calcmode="lin" valueType="num">
                                      <p:cBhvr>
                                        <p:cTn id="280" dur="100" accel="100000" fill="hold">
                                          <p:stCondLst>
                                            <p:cond delay="900"/>
                                          </p:stCondLst>
                                        </p:cTn>
                                        <p:tgtEl>
                                          <p:spTgt spid="231"/>
                                        </p:tgtEl>
                                        <p:attrNameLst>
                                          <p:attrName>ppt_y</p:attrName>
                                        </p:attrNameLst>
                                      </p:cBhvr>
                                      <p:tavLst>
                                        <p:tav tm="0">
                                          <p:val>
                                            <p:strVal val="#ppt_y-.03"/>
                                          </p:val>
                                        </p:tav>
                                        <p:tav tm="100000">
                                          <p:val>
                                            <p:strVal val="#ppt_y"/>
                                          </p:val>
                                        </p:tav>
                                      </p:tavLst>
                                    </p:anim>
                                  </p:childTnLst>
                                </p:cTn>
                              </p:par>
                              <p:par>
                                <p:cTn id="281" presetID="37" presetClass="entr" presetSubtype="0" fill="hold" nodeType="withEffect">
                                  <p:stCondLst>
                                    <p:cond delay="0"/>
                                  </p:stCondLst>
                                  <p:childTnLst>
                                    <p:set>
                                      <p:cBhvr>
                                        <p:cTn id="282" dur="1" fill="hold">
                                          <p:stCondLst>
                                            <p:cond delay="0"/>
                                          </p:stCondLst>
                                        </p:cTn>
                                        <p:tgtEl>
                                          <p:spTgt spid="232"/>
                                        </p:tgtEl>
                                        <p:attrNameLst>
                                          <p:attrName>style.visibility</p:attrName>
                                        </p:attrNameLst>
                                      </p:cBhvr>
                                      <p:to>
                                        <p:strVal val="visible"/>
                                      </p:to>
                                    </p:set>
                                    <p:animEffect transition="in" filter="fade">
                                      <p:cBhvr>
                                        <p:cTn id="283" dur="1000"/>
                                        <p:tgtEl>
                                          <p:spTgt spid="232"/>
                                        </p:tgtEl>
                                      </p:cBhvr>
                                    </p:animEffect>
                                    <p:anim calcmode="lin" valueType="num">
                                      <p:cBhvr>
                                        <p:cTn id="284" dur="1000" fill="hold"/>
                                        <p:tgtEl>
                                          <p:spTgt spid="232"/>
                                        </p:tgtEl>
                                        <p:attrNameLst>
                                          <p:attrName>ppt_x</p:attrName>
                                        </p:attrNameLst>
                                      </p:cBhvr>
                                      <p:tavLst>
                                        <p:tav tm="0">
                                          <p:val>
                                            <p:strVal val="#ppt_x"/>
                                          </p:val>
                                        </p:tav>
                                        <p:tav tm="100000">
                                          <p:val>
                                            <p:strVal val="#ppt_x"/>
                                          </p:val>
                                        </p:tav>
                                      </p:tavLst>
                                    </p:anim>
                                    <p:anim calcmode="lin" valueType="num">
                                      <p:cBhvr>
                                        <p:cTn id="285" dur="900" decel="100000" fill="hold"/>
                                        <p:tgtEl>
                                          <p:spTgt spid="232"/>
                                        </p:tgtEl>
                                        <p:attrNameLst>
                                          <p:attrName>ppt_y</p:attrName>
                                        </p:attrNameLst>
                                      </p:cBhvr>
                                      <p:tavLst>
                                        <p:tav tm="0">
                                          <p:val>
                                            <p:strVal val="#ppt_y+1"/>
                                          </p:val>
                                        </p:tav>
                                        <p:tav tm="100000">
                                          <p:val>
                                            <p:strVal val="#ppt_y-.03"/>
                                          </p:val>
                                        </p:tav>
                                      </p:tavLst>
                                    </p:anim>
                                    <p:anim calcmode="lin" valueType="num">
                                      <p:cBhvr>
                                        <p:cTn id="286" dur="100" accel="100000" fill="hold">
                                          <p:stCondLst>
                                            <p:cond delay="900"/>
                                          </p:stCondLst>
                                        </p:cTn>
                                        <p:tgtEl>
                                          <p:spTgt spid="232"/>
                                        </p:tgtEl>
                                        <p:attrNameLst>
                                          <p:attrName>ppt_y</p:attrName>
                                        </p:attrNameLst>
                                      </p:cBhvr>
                                      <p:tavLst>
                                        <p:tav tm="0">
                                          <p:val>
                                            <p:strVal val="#ppt_y-.03"/>
                                          </p:val>
                                        </p:tav>
                                        <p:tav tm="100000">
                                          <p:val>
                                            <p:strVal val="#ppt_y"/>
                                          </p:val>
                                        </p:tav>
                                      </p:tavLst>
                                    </p:anim>
                                  </p:childTnLst>
                                </p:cTn>
                              </p:par>
                              <p:par>
                                <p:cTn id="287" presetID="37" presetClass="entr" presetSubtype="0" fill="hold" nodeType="withEffect">
                                  <p:stCondLst>
                                    <p:cond delay="0"/>
                                  </p:stCondLst>
                                  <p:childTnLst>
                                    <p:set>
                                      <p:cBhvr>
                                        <p:cTn id="288" dur="1" fill="hold">
                                          <p:stCondLst>
                                            <p:cond delay="0"/>
                                          </p:stCondLst>
                                        </p:cTn>
                                        <p:tgtEl>
                                          <p:spTgt spid="233"/>
                                        </p:tgtEl>
                                        <p:attrNameLst>
                                          <p:attrName>style.visibility</p:attrName>
                                        </p:attrNameLst>
                                      </p:cBhvr>
                                      <p:to>
                                        <p:strVal val="visible"/>
                                      </p:to>
                                    </p:set>
                                    <p:animEffect transition="in" filter="fade">
                                      <p:cBhvr>
                                        <p:cTn id="289" dur="1000"/>
                                        <p:tgtEl>
                                          <p:spTgt spid="233"/>
                                        </p:tgtEl>
                                      </p:cBhvr>
                                    </p:animEffect>
                                    <p:anim calcmode="lin" valueType="num">
                                      <p:cBhvr>
                                        <p:cTn id="290" dur="1000" fill="hold"/>
                                        <p:tgtEl>
                                          <p:spTgt spid="233"/>
                                        </p:tgtEl>
                                        <p:attrNameLst>
                                          <p:attrName>ppt_x</p:attrName>
                                        </p:attrNameLst>
                                      </p:cBhvr>
                                      <p:tavLst>
                                        <p:tav tm="0">
                                          <p:val>
                                            <p:strVal val="#ppt_x"/>
                                          </p:val>
                                        </p:tav>
                                        <p:tav tm="100000">
                                          <p:val>
                                            <p:strVal val="#ppt_x"/>
                                          </p:val>
                                        </p:tav>
                                      </p:tavLst>
                                    </p:anim>
                                    <p:anim calcmode="lin" valueType="num">
                                      <p:cBhvr>
                                        <p:cTn id="291" dur="900" decel="100000" fill="hold"/>
                                        <p:tgtEl>
                                          <p:spTgt spid="233"/>
                                        </p:tgtEl>
                                        <p:attrNameLst>
                                          <p:attrName>ppt_y</p:attrName>
                                        </p:attrNameLst>
                                      </p:cBhvr>
                                      <p:tavLst>
                                        <p:tav tm="0">
                                          <p:val>
                                            <p:strVal val="#ppt_y+1"/>
                                          </p:val>
                                        </p:tav>
                                        <p:tav tm="100000">
                                          <p:val>
                                            <p:strVal val="#ppt_y-.03"/>
                                          </p:val>
                                        </p:tav>
                                      </p:tavLst>
                                    </p:anim>
                                    <p:anim calcmode="lin" valueType="num">
                                      <p:cBhvr>
                                        <p:cTn id="292" dur="100" accel="100000" fill="hold">
                                          <p:stCondLst>
                                            <p:cond delay="900"/>
                                          </p:stCondLst>
                                        </p:cTn>
                                        <p:tgtEl>
                                          <p:spTgt spid="233"/>
                                        </p:tgtEl>
                                        <p:attrNameLst>
                                          <p:attrName>ppt_y</p:attrName>
                                        </p:attrNameLst>
                                      </p:cBhvr>
                                      <p:tavLst>
                                        <p:tav tm="0">
                                          <p:val>
                                            <p:strVal val="#ppt_y-.03"/>
                                          </p:val>
                                        </p:tav>
                                        <p:tav tm="100000">
                                          <p:val>
                                            <p:strVal val="#ppt_y"/>
                                          </p:val>
                                        </p:tav>
                                      </p:tavLst>
                                    </p:anim>
                                  </p:childTnLst>
                                </p:cTn>
                              </p:par>
                              <p:par>
                                <p:cTn id="293" presetID="37" presetClass="entr" presetSubtype="0" fill="hold" nodeType="withEffect">
                                  <p:stCondLst>
                                    <p:cond delay="0"/>
                                  </p:stCondLst>
                                  <p:childTnLst>
                                    <p:set>
                                      <p:cBhvr>
                                        <p:cTn id="294" dur="1" fill="hold">
                                          <p:stCondLst>
                                            <p:cond delay="0"/>
                                          </p:stCondLst>
                                        </p:cTn>
                                        <p:tgtEl>
                                          <p:spTgt spid="234"/>
                                        </p:tgtEl>
                                        <p:attrNameLst>
                                          <p:attrName>style.visibility</p:attrName>
                                        </p:attrNameLst>
                                      </p:cBhvr>
                                      <p:to>
                                        <p:strVal val="visible"/>
                                      </p:to>
                                    </p:set>
                                    <p:animEffect transition="in" filter="fade">
                                      <p:cBhvr>
                                        <p:cTn id="295" dur="1000"/>
                                        <p:tgtEl>
                                          <p:spTgt spid="234"/>
                                        </p:tgtEl>
                                      </p:cBhvr>
                                    </p:animEffect>
                                    <p:anim calcmode="lin" valueType="num">
                                      <p:cBhvr>
                                        <p:cTn id="296" dur="1000" fill="hold"/>
                                        <p:tgtEl>
                                          <p:spTgt spid="234"/>
                                        </p:tgtEl>
                                        <p:attrNameLst>
                                          <p:attrName>ppt_x</p:attrName>
                                        </p:attrNameLst>
                                      </p:cBhvr>
                                      <p:tavLst>
                                        <p:tav tm="0">
                                          <p:val>
                                            <p:strVal val="#ppt_x"/>
                                          </p:val>
                                        </p:tav>
                                        <p:tav tm="100000">
                                          <p:val>
                                            <p:strVal val="#ppt_x"/>
                                          </p:val>
                                        </p:tav>
                                      </p:tavLst>
                                    </p:anim>
                                    <p:anim calcmode="lin" valueType="num">
                                      <p:cBhvr>
                                        <p:cTn id="297" dur="900" decel="100000" fill="hold"/>
                                        <p:tgtEl>
                                          <p:spTgt spid="234"/>
                                        </p:tgtEl>
                                        <p:attrNameLst>
                                          <p:attrName>ppt_y</p:attrName>
                                        </p:attrNameLst>
                                      </p:cBhvr>
                                      <p:tavLst>
                                        <p:tav tm="0">
                                          <p:val>
                                            <p:strVal val="#ppt_y+1"/>
                                          </p:val>
                                        </p:tav>
                                        <p:tav tm="100000">
                                          <p:val>
                                            <p:strVal val="#ppt_y-.03"/>
                                          </p:val>
                                        </p:tav>
                                      </p:tavLst>
                                    </p:anim>
                                    <p:anim calcmode="lin" valueType="num">
                                      <p:cBhvr>
                                        <p:cTn id="298" dur="100" accel="100000" fill="hold">
                                          <p:stCondLst>
                                            <p:cond delay="900"/>
                                          </p:stCondLst>
                                        </p:cTn>
                                        <p:tgtEl>
                                          <p:spTgt spid="234"/>
                                        </p:tgtEl>
                                        <p:attrNameLst>
                                          <p:attrName>ppt_y</p:attrName>
                                        </p:attrNameLst>
                                      </p:cBhvr>
                                      <p:tavLst>
                                        <p:tav tm="0">
                                          <p:val>
                                            <p:strVal val="#ppt_y-.03"/>
                                          </p:val>
                                        </p:tav>
                                        <p:tav tm="100000">
                                          <p:val>
                                            <p:strVal val="#ppt_y"/>
                                          </p:val>
                                        </p:tav>
                                      </p:tavLst>
                                    </p:anim>
                                  </p:childTnLst>
                                </p:cTn>
                              </p:par>
                              <p:par>
                                <p:cTn id="299" presetID="37" presetClass="entr" presetSubtype="0" fill="hold" nodeType="withEffect">
                                  <p:stCondLst>
                                    <p:cond delay="0"/>
                                  </p:stCondLst>
                                  <p:childTnLst>
                                    <p:set>
                                      <p:cBhvr>
                                        <p:cTn id="300" dur="1" fill="hold">
                                          <p:stCondLst>
                                            <p:cond delay="0"/>
                                          </p:stCondLst>
                                        </p:cTn>
                                        <p:tgtEl>
                                          <p:spTgt spid="235"/>
                                        </p:tgtEl>
                                        <p:attrNameLst>
                                          <p:attrName>style.visibility</p:attrName>
                                        </p:attrNameLst>
                                      </p:cBhvr>
                                      <p:to>
                                        <p:strVal val="visible"/>
                                      </p:to>
                                    </p:set>
                                    <p:animEffect transition="in" filter="fade">
                                      <p:cBhvr>
                                        <p:cTn id="301" dur="1000"/>
                                        <p:tgtEl>
                                          <p:spTgt spid="235"/>
                                        </p:tgtEl>
                                      </p:cBhvr>
                                    </p:animEffect>
                                    <p:anim calcmode="lin" valueType="num">
                                      <p:cBhvr>
                                        <p:cTn id="302" dur="1000" fill="hold"/>
                                        <p:tgtEl>
                                          <p:spTgt spid="235"/>
                                        </p:tgtEl>
                                        <p:attrNameLst>
                                          <p:attrName>ppt_x</p:attrName>
                                        </p:attrNameLst>
                                      </p:cBhvr>
                                      <p:tavLst>
                                        <p:tav tm="0">
                                          <p:val>
                                            <p:strVal val="#ppt_x"/>
                                          </p:val>
                                        </p:tav>
                                        <p:tav tm="100000">
                                          <p:val>
                                            <p:strVal val="#ppt_x"/>
                                          </p:val>
                                        </p:tav>
                                      </p:tavLst>
                                    </p:anim>
                                    <p:anim calcmode="lin" valueType="num">
                                      <p:cBhvr>
                                        <p:cTn id="303" dur="900" decel="100000" fill="hold"/>
                                        <p:tgtEl>
                                          <p:spTgt spid="235"/>
                                        </p:tgtEl>
                                        <p:attrNameLst>
                                          <p:attrName>ppt_y</p:attrName>
                                        </p:attrNameLst>
                                      </p:cBhvr>
                                      <p:tavLst>
                                        <p:tav tm="0">
                                          <p:val>
                                            <p:strVal val="#ppt_y+1"/>
                                          </p:val>
                                        </p:tav>
                                        <p:tav tm="100000">
                                          <p:val>
                                            <p:strVal val="#ppt_y-.03"/>
                                          </p:val>
                                        </p:tav>
                                      </p:tavLst>
                                    </p:anim>
                                    <p:anim calcmode="lin" valueType="num">
                                      <p:cBhvr>
                                        <p:cTn id="304"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C19C69-F7FB-6B43-BA54-388DE04266B5}"/>
              </a:ext>
            </a:extLst>
          </p:cNvPr>
          <p:cNvSpPr/>
          <p:nvPr/>
        </p:nvSpPr>
        <p:spPr>
          <a:xfrm>
            <a:off x="-245327" y="-321992"/>
            <a:ext cx="9634654" cy="5787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D2FC5A1-EBC7-B54A-8EC8-303DF78F17F1}"/>
              </a:ext>
            </a:extLst>
          </p:cNvPr>
          <p:cNvSpPr/>
          <p:nvPr/>
        </p:nvSpPr>
        <p:spPr>
          <a:xfrm rot="5400000">
            <a:off x="-504874" y="-3392971"/>
            <a:ext cx="2540385" cy="6442323"/>
          </a:xfrm>
          <a:prstGeom prst="rect">
            <a:avLst/>
          </a:prstGeom>
          <a:solidFill>
            <a:srgbClr val="743B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324EDD-0A23-3D4A-9133-3253DF8990D3}"/>
              </a:ext>
            </a:extLst>
          </p:cNvPr>
          <p:cNvSpPr txBox="1"/>
          <p:nvPr/>
        </p:nvSpPr>
        <p:spPr>
          <a:xfrm>
            <a:off x="177091" y="194404"/>
            <a:ext cx="4535715" cy="769441"/>
          </a:xfrm>
          <a:prstGeom prst="rect">
            <a:avLst/>
          </a:prstGeom>
          <a:noFill/>
        </p:spPr>
        <p:txBody>
          <a:bodyPr wrap="square" rtlCol="0">
            <a:spAutoFit/>
          </a:bodyPr>
          <a:lstStyle/>
          <a:p>
            <a:r>
              <a:rPr lang="en-US" sz="4400" dirty="0"/>
              <a:t>HEALTH EQUITY</a:t>
            </a:r>
          </a:p>
        </p:txBody>
      </p:sp>
      <p:sp>
        <p:nvSpPr>
          <p:cNvPr id="9" name="TextBox 8">
            <a:extLst>
              <a:ext uri="{FF2B5EF4-FFF2-40B4-BE49-F238E27FC236}">
                <a16:creationId xmlns:a16="http://schemas.microsoft.com/office/drawing/2014/main" id="{64DAC170-61D5-1548-A4A3-9C2FF558D2DD}"/>
              </a:ext>
            </a:extLst>
          </p:cNvPr>
          <p:cNvSpPr txBox="1"/>
          <p:nvPr/>
        </p:nvSpPr>
        <p:spPr>
          <a:xfrm>
            <a:off x="1035809" y="1170239"/>
            <a:ext cx="7834558" cy="3970318"/>
          </a:xfrm>
          <a:prstGeom prst="rect">
            <a:avLst/>
          </a:prstGeom>
          <a:noFill/>
        </p:spPr>
        <p:txBody>
          <a:bodyPr wrap="square" rtlCol="0">
            <a:spAutoFit/>
          </a:bodyPr>
          <a:lstStyle/>
          <a:p>
            <a:pPr defTabSz="914055"/>
            <a:r>
              <a:rPr lang="en-US" sz="2800" dirty="0">
                <a:latin typeface="Arial" panose="020B0604020202020204" pitchFamily="34" charset="0"/>
                <a:cs typeface="Arial" panose="020B0604020202020204" pitchFamily="34" charset="0"/>
              </a:rPr>
              <a:t>Health equity is the absence of </a:t>
            </a:r>
            <a:r>
              <a:rPr lang="en-US" sz="2800" u="sng" dirty="0">
                <a:latin typeface="Arial" panose="020B0604020202020204" pitchFamily="34" charset="0"/>
                <a:cs typeface="Arial" panose="020B0604020202020204" pitchFamily="34" charset="0"/>
              </a:rPr>
              <a:t>avoidable or unfair differences</a:t>
            </a:r>
            <a:r>
              <a:rPr lang="en-US" sz="2800" dirty="0">
                <a:latin typeface="Arial" panose="020B0604020202020204" pitchFamily="34" charset="0"/>
                <a:cs typeface="Arial" panose="020B0604020202020204" pitchFamily="34" charset="0"/>
              </a:rPr>
              <a:t> in health outcomes among groups of people, whether those groups are defined socially, economically, demographically or geographically or by other means of stratification.</a:t>
            </a:r>
          </a:p>
          <a:p>
            <a:pPr defTabSz="914055"/>
            <a:endParaRPr lang="en-US" sz="2800" dirty="0">
              <a:latin typeface="Arial" panose="020B0604020202020204" pitchFamily="34" charset="0"/>
              <a:cs typeface="Arial" panose="020B0604020202020204" pitchFamily="34" charset="0"/>
            </a:endParaRPr>
          </a:p>
          <a:p>
            <a:pPr defTabSz="914055"/>
            <a:r>
              <a:rPr lang="en-US" sz="2800" dirty="0">
                <a:latin typeface="Arial" panose="020B0604020202020204" pitchFamily="34" charset="0"/>
                <a:cs typeface="Arial" panose="020B0604020202020204" pitchFamily="34" charset="0"/>
              </a:rPr>
              <a:t>Everyone has the fair and just opportunity to be as healthy as possible.</a:t>
            </a:r>
          </a:p>
        </p:txBody>
      </p:sp>
    </p:spTree>
    <p:extLst>
      <p:ext uri="{BB962C8B-B14F-4D97-AF65-F5344CB8AC3E}">
        <p14:creationId xmlns:p14="http://schemas.microsoft.com/office/powerpoint/2010/main" val="213572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93632-992B-F342-AA33-2D3D645360CE}"/>
              </a:ext>
            </a:extLst>
          </p:cNvPr>
          <p:cNvPicPr>
            <a:picLocks noChangeAspect="1"/>
          </p:cNvPicPr>
          <p:nvPr/>
        </p:nvPicPr>
        <p:blipFill rotWithShape="1">
          <a:blip r:embed="rId3"/>
          <a:srcRect t="59103" b="9825"/>
          <a:stretch/>
        </p:blipFill>
        <p:spPr>
          <a:xfrm>
            <a:off x="-230579" y="1055894"/>
            <a:ext cx="9765578" cy="2339611"/>
          </a:xfrm>
          <a:prstGeom prst="rect">
            <a:avLst/>
          </a:prstGeom>
        </p:spPr>
      </p:pic>
      <p:sp>
        <p:nvSpPr>
          <p:cNvPr id="18" name="Rectangle 17">
            <a:extLst>
              <a:ext uri="{FF2B5EF4-FFF2-40B4-BE49-F238E27FC236}">
                <a16:creationId xmlns:a16="http://schemas.microsoft.com/office/drawing/2014/main" id="{36F73144-79A0-9345-8CA7-0765EE06C257}"/>
              </a:ext>
            </a:extLst>
          </p:cNvPr>
          <p:cNvSpPr/>
          <p:nvPr/>
        </p:nvSpPr>
        <p:spPr>
          <a:xfrm>
            <a:off x="7860632" y="2111975"/>
            <a:ext cx="1674367" cy="128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5FA484-BF3F-2840-A837-56C284E820D4}"/>
              </a:ext>
            </a:extLst>
          </p:cNvPr>
          <p:cNvSpPr txBox="1"/>
          <p:nvPr/>
        </p:nvSpPr>
        <p:spPr>
          <a:xfrm>
            <a:off x="3866766" y="175915"/>
            <a:ext cx="5433518" cy="954107"/>
          </a:xfrm>
          <a:prstGeom prst="rect">
            <a:avLst/>
          </a:prstGeom>
          <a:noFill/>
        </p:spPr>
        <p:txBody>
          <a:bodyPr wrap="square" rtlCol="0">
            <a:spAutoFit/>
          </a:bodyPr>
          <a:lstStyle/>
          <a:p>
            <a:pPr algn="ctr"/>
            <a:r>
              <a:rPr lang="en-US" sz="2800" dirty="0">
                <a:solidFill>
                  <a:srgbClr val="A04086"/>
                </a:solidFill>
                <a:latin typeface="Arial" panose="020B0604020202020204" pitchFamily="34" charset="0"/>
                <a:cs typeface="Arial" panose="020B0604020202020204" pitchFamily="34" charset="0"/>
              </a:rPr>
              <a:t>TN Breast Cancer Mortality Rate </a:t>
            </a:r>
          </a:p>
          <a:p>
            <a:pPr algn="ctr"/>
            <a:r>
              <a:rPr lang="en-US" sz="2800" dirty="0">
                <a:solidFill>
                  <a:srgbClr val="A04086"/>
                </a:solidFill>
                <a:latin typeface="Arial" panose="020B0604020202020204" pitchFamily="34" charset="0"/>
                <a:cs typeface="Arial" panose="020B0604020202020204" pitchFamily="34" charset="0"/>
              </a:rPr>
              <a:t>by County</a:t>
            </a:r>
          </a:p>
        </p:txBody>
      </p:sp>
      <p:sp>
        <p:nvSpPr>
          <p:cNvPr id="20" name="Rectangle 19">
            <a:extLst>
              <a:ext uri="{FF2B5EF4-FFF2-40B4-BE49-F238E27FC236}">
                <a16:creationId xmlns:a16="http://schemas.microsoft.com/office/drawing/2014/main" id="{36F7DBD6-1F51-E444-8A49-A68A454123D1}"/>
              </a:ext>
            </a:extLst>
          </p:cNvPr>
          <p:cNvSpPr/>
          <p:nvPr/>
        </p:nvSpPr>
        <p:spPr>
          <a:xfrm>
            <a:off x="-1225266" y="-562273"/>
            <a:ext cx="5092032" cy="1554503"/>
          </a:xfrm>
          <a:prstGeom prst="rect">
            <a:avLst/>
          </a:prstGeom>
          <a:solidFill>
            <a:schemeClr val="bg1">
              <a:lumMod val="6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9FA6064-9E5F-C24B-BE73-574292A36AED}"/>
              </a:ext>
            </a:extLst>
          </p:cNvPr>
          <p:cNvSpPr txBox="1"/>
          <p:nvPr/>
        </p:nvSpPr>
        <p:spPr>
          <a:xfrm>
            <a:off x="194699" y="214980"/>
            <a:ext cx="3455498" cy="954107"/>
          </a:xfrm>
          <a:prstGeom prst="rect">
            <a:avLst/>
          </a:prstGeom>
          <a:noFill/>
        </p:spPr>
        <p:txBody>
          <a:bodyPr wrap="none" rtlCol="0">
            <a:spAutoFit/>
          </a:bodyPr>
          <a:lstStyle/>
          <a:p>
            <a:r>
              <a:rPr lang="en-US" sz="2800" b="1" dirty="0">
                <a:latin typeface="+mj-lt"/>
              </a:rPr>
              <a:t>Recognizing disparities</a:t>
            </a:r>
          </a:p>
          <a:p>
            <a:endParaRPr lang="en-US" sz="2800" b="1" dirty="0">
              <a:latin typeface="+mj-lt"/>
            </a:endParaRPr>
          </a:p>
        </p:txBody>
      </p:sp>
      <p:sp>
        <p:nvSpPr>
          <p:cNvPr id="2" name="TextBox 1">
            <a:extLst>
              <a:ext uri="{FF2B5EF4-FFF2-40B4-BE49-F238E27FC236}">
                <a16:creationId xmlns:a16="http://schemas.microsoft.com/office/drawing/2014/main" id="{58641261-987A-844F-AF3A-ABBCA01B3455}"/>
              </a:ext>
            </a:extLst>
          </p:cNvPr>
          <p:cNvSpPr txBox="1"/>
          <p:nvPr/>
        </p:nvSpPr>
        <p:spPr>
          <a:xfrm>
            <a:off x="181432" y="3866810"/>
            <a:ext cx="8941555" cy="1169551"/>
          </a:xfrm>
          <a:prstGeom prst="rect">
            <a:avLst/>
          </a:prstGeom>
          <a:noFill/>
        </p:spPr>
        <p:txBody>
          <a:bodyPr wrap="square" rtlCol="0">
            <a:spAutoFit/>
          </a:bodyPr>
          <a:lstStyle/>
          <a:p>
            <a:r>
              <a:rPr lang="en-US" sz="1400" dirty="0"/>
              <a:t>Local Disparities: Some communities in TN are more affected by breast cancer than others, in part due to lower access to care.  The darker colored counties on this map demonstrate the counties with the highest breast cancer mortality rates.  Patient outreach and research studies must not only target the larger academic medical centers and larger cities that often benefit from advances in care, but also work with smaller community practices.</a:t>
            </a:r>
          </a:p>
          <a:p>
            <a:endParaRPr lang="en-US" sz="1400" dirty="0"/>
          </a:p>
        </p:txBody>
      </p:sp>
    </p:spTree>
    <p:extLst>
      <p:ext uri="{BB962C8B-B14F-4D97-AF65-F5344CB8AC3E}">
        <p14:creationId xmlns:p14="http://schemas.microsoft.com/office/powerpoint/2010/main" val="2951160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086ADF-D3AD-4F47-8DD5-49270DF17ED5}"/>
              </a:ext>
            </a:extLst>
          </p:cNvPr>
          <p:cNvSpPr txBox="1"/>
          <p:nvPr/>
        </p:nvSpPr>
        <p:spPr>
          <a:xfrm>
            <a:off x="804437" y="1523680"/>
            <a:ext cx="4688959" cy="2785378"/>
          </a:xfrm>
          <a:prstGeom prst="rect">
            <a:avLst/>
          </a:prstGeom>
          <a:noFill/>
        </p:spPr>
        <p:txBody>
          <a:bodyPr wrap="square" rtlCol="0">
            <a:spAutoFit/>
          </a:bodyPr>
          <a:lstStyle/>
          <a:p>
            <a:pPr algn="ctr"/>
            <a:r>
              <a:rPr lang="en-US" sz="17500" b="1" dirty="0">
                <a:solidFill>
                  <a:srgbClr val="A04086"/>
                </a:solidFill>
                <a:latin typeface="Arial" panose="020B0604020202020204" pitchFamily="34" charset="0"/>
                <a:cs typeface="Arial" panose="020B0604020202020204" pitchFamily="34" charset="0"/>
              </a:rPr>
              <a:t>2X</a:t>
            </a:r>
          </a:p>
        </p:txBody>
      </p:sp>
      <p:sp>
        <p:nvSpPr>
          <p:cNvPr id="10" name="TextBox 9">
            <a:extLst>
              <a:ext uri="{FF2B5EF4-FFF2-40B4-BE49-F238E27FC236}">
                <a16:creationId xmlns:a16="http://schemas.microsoft.com/office/drawing/2014/main" id="{C7CB0A83-BEE3-6B4A-8D0E-A4AA6910F826}"/>
              </a:ext>
            </a:extLst>
          </p:cNvPr>
          <p:cNvSpPr txBox="1"/>
          <p:nvPr/>
        </p:nvSpPr>
        <p:spPr>
          <a:xfrm>
            <a:off x="175702" y="1352143"/>
            <a:ext cx="4688959"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Black women are </a:t>
            </a:r>
          </a:p>
        </p:txBody>
      </p:sp>
      <p:sp>
        <p:nvSpPr>
          <p:cNvPr id="11" name="TextBox 10">
            <a:extLst>
              <a:ext uri="{FF2B5EF4-FFF2-40B4-BE49-F238E27FC236}">
                <a16:creationId xmlns:a16="http://schemas.microsoft.com/office/drawing/2014/main" id="{1A3A2361-6FC1-1349-9E31-AFAA525AF85A}"/>
              </a:ext>
            </a:extLst>
          </p:cNvPr>
          <p:cNvSpPr txBox="1"/>
          <p:nvPr/>
        </p:nvSpPr>
        <p:spPr>
          <a:xfrm>
            <a:off x="2520181" y="3204508"/>
            <a:ext cx="6881394" cy="193899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more likely</a:t>
            </a:r>
          </a:p>
          <a:p>
            <a:pPr algn="ctr"/>
            <a:r>
              <a:rPr lang="en-US" sz="4000" dirty="0">
                <a:latin typeface="Arial" panose="020B0604020202020204" pitchFamily="34" charset="0"/>
                <a:cs typeface="Arial" panose="020B0604020202020204" pitchFamily="34" charset="0"/>
              </a:rPr>
              <a:t>to die from breast cancer than White women</a:t>
            </a:r>
          </a:p>
        </p:txBody>
      </p:sp>
      <p:sp>
        <p:nvSpPr>
          <p:cNvPr id="7" name="Rectangle 6">
            <a:extLst>
              <a:ext uri="{FF2B5EF4-FFF2-40B4-BE49-F238E27FC236}">
                <a16:creationId xmlns:a16="http://schemas.microsoft.com/office/drawing/2014/main" id="{A7F2BC10-C8CB-6246-ADB3-A7B047F064B2}"/>
              </a:ext>
            </a:extLst>
          </p:cNvPr>
          <p:cNvSpPr/>
          <p:nvPr/>
        </p:nvSpPr>
        <p:spPr>
          <a:xfrm>
            <a:off x="-998514" y="-703860"/>
            <a:ext cx="5393611" cy="1554503"/>
          </a:xfrm>
          <a:prstGeom prst="rect">
            <a:avLst/>
          </a:prstGeom>
          <a:solidFill>
            <a:schemeClr val="bg1">
              <a:lumMod val="6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EDE820-5E58-B742-946B-547993B0B2DA}"/>
              </a:ext>
            </a:extLst>
          </p:cNvPr>
          <p:cNvSpPr txBox="1"/>
          <p:nvPr/>
        </p:nvSpPr>
        <p:spPr>
          <a:xfrm>
            <a:off x="393968" y="98221"/>
            <a:ext cx="3455498" cy="954107"/>
          </a:xfrm>
          <a:prstGeom prst="rect">
            <a:avLst/>
          </a:prstGeom>
          <a:noFill/>
        </p:spPr>
        <p:txBody>
          <a:bodyPr wrap="square" rtlCol="0">
            <a:spAutoFit/>
          </a:bodyPr>
          <a:lstStyle/>
          <a:p>
            <a:r>
              <a:rPr lang="en-US" sz="2800" b="1" dirty="0">
                <a:latin typeface="+mj-lt"/>
              </a:rPr>
              <a:t>Recognizing disparities</a:t>
            </a:r>
          </a:p>
          <a:p>
            <a:endParaRPr lang="en-US" sz="2800" b="1" dirty="0">
              <a:latin typeface="+mj-lt"/>
            </a:endParaRPr>
          </a:p>
        </p:txBody>
      </p:sp>
      <p:sp>
        <p:nvSpPr>
          <p:cNvPr id="13" name="TextBox 12">
            <a:extLst>
              <a:ext uri="{FF2B5EF4-FFF2-40B4-BE49-F238E27FC236}">
                <a16:creationId xmlns:a16="http://schemas.microsoft.com/office/drawing/2014/main" id="{86C6AE2A-64F3-374D-8732-7A373965D518}"/>
              </a:ext>
            </a:extLst>
          </p:cNvPr>
          <p:cNvSpPr txBox="1"/>
          <p:nvPr/>
        </p:nvSpPr>
        <p:spPr>
          <a:xfrm>
            <a:off x="8801" y="875089"/>
            <a:ext cx="3455498" cy="954107"/>
          </a:xfrm>
          <a:prstGeom prst="rect">
            <a:avLst/>
          </a:prstGeom>
          <a:noFill/>
        </p:spPr>
        <p:txBody>
          <a:bodyPr wrap="square" rtlCol="0">
            <a:spAutoFit/>
          </a:bodyPr>
          <a:lstStyle/>
          <a:p>
            <a:r>
              <a:rPr lang="en-US" sz="2800" b="1" dirty="0">
                <a:latin typeface="+mj-lt"/>
              </a:rPr>
              <a:t>Population level:</a:t>
            </a:r>
          </a:p>
          <a:p>
            <a:endParaRPr lang="en-US" sz="2800" b="1" dirty="0">
              <a:latin typeface="+mj-lt"/>
            </a:endParaRPr>
          </a:p>
        </p:txBody>
      </p:sp>
    </p:spTree>
    <p:extLst>
      <p:ext uri="{BB962C8B-B14F-4D97-AF65-F5344CB8AC3E}">
        <p14:creationId xmlns:p14="http://schemas.microsoft.com/office/powerpoint/2010/main" val="25296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4B2A9-C7E9-8443-89B9-E8D4BFC0C889}"/>
              </a:ext>
            </a:extLst>
          </p:cNvPr>
          <p:cNvPicPr>
            <a:picLocks noChangeAspect="1"/>
          </p:cNvPicPr>
          <p:nvPr/>
        </p:nvPicPr>
        <p:blipFill>
          <a:blip r:embed="rId3"/>
          <a:stretch>
            <a:fillRect/>
          </a:stretch>
        </p:blipFill>
        <p:spPr>
          <a:xfrm>
            <a:off x="0" y="-1"/>
            <a:ext cx="9144000" cy="6099067"/>
          </a:xfrm>
          <a:prstGeom prst="rect">
            <a:avLst/>
          </a:prstGeom>
        </p:spPr>
      </p:pic>
      <p:sp>
        <p:nvSpPr>
          <p:cNvPr id="7" name="Rectangle 6">
            <a:extLst>
              <a:ext uri="{FF2B5EF4-FFF2-40B4-BE49-F238E27FC236}">
                <a16:creationId xmlns:a16="http://schemas.microsoft.com/office/drawing/2014/main" id="{13B2724B-B749-0641-9FC7-682904F10A3D}"/>
              </a:ext>
            </a:extLst>
          </p:cNvPr>
          <p:cNvSpPr/>
          <p:nvPr/>
        </p:nvSpPr>
        <p:spPr>
          <a:xfrm>
            <a:off x="-1126410" y="4209371"/>
            <a:ext cx="5393611" cy="1554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2E1E98-A04B-2B48-8E0D-0882F7195E42}"/>
              </a:ext>
            </a:extLst>
          </p:cNvPr>
          <p:cNvSpPr txBox="1"/>
          <p:nvPr/>
        </p:nvSpPr>
        <p:spPr>
          <a:xfrm>
            <a:off x="210716" y="4411594"/>
            <a:ext cx="4006481" cy="954107"/>
          </a:xfrm>
          <a:prstGeom prst="rect">
            <a:avLst/>
          </a:prstGeom>
          <a:noFill/>
        </p:spPr>
        <p:txBody>
          <a:bodyPr wrap="none" rtlCol="0">
            <a:spAutoFit/>
          </a:bodyPr>
          <a:lstStyle/>
          <a:p>
            <a:r>
              <a:rPr lang="en-US" sz="2800" b="1" dirty="0">
                <a:latin typeface="+mj-lt"/>
              </a:rPr>
              <a:t>Improving Communication</a:t>
            </a:r>
          </a:p>
          <a:p>
            <a:endParaRPr lang="en-US" sz="2800" b="1" dirty="0">
              <a:latin typeface="+mj-lt"/>
            </a:endParaRPr>
          </a:p>
        </p:txBody>
      </p:sp>
    </p:spTree>
    <p:extLst>
      <p:ext uri="{BB962C8B-B14F-4D97-AF65-F5344CB8AC3E}">
        <p14:creationId xmlns:p14="http://schemas.microsoft.com/office/powerpoint/2010/main" val="1641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Graphic 100" descr="Bullseye">
            <a:extLst>
              <a:ext uri="{FF2B5EF4-FFF2-40B4-BE49-F238E27FC236}">
                <a16:creationId xmlns:a16="http://schemas.microsoft.com/office/drawing/2014/main" id="{A52C5923-9179-5B49-B346-B94DAE7D95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7395" y="-470200"/>
            <a:ext cx="6053284" cy="6053284"/>
          </a:xfrm>
          <a:prstGeom prst="rect">
            <a:avLst/>
          </a:prstGeom>
        </p:spPr>
      </p:pic>
      <p:pic>
        <p:nvPicPr>
          <p:cNvPr id="11" name="Graphic 10" descr="Woman">
            <a:extLst>
              <a:ext uri="{FF2B5EF4-FFF2-40B4-BE49-F238E27FC236}">
                <a16:creationId xmlns:a16="http://schemas.microsoft.com/office/drawing/2014/main" id="{FF8AA654-1716-AF4D-A904-CA9547FDAA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19" y="4619059"/>
            <a:ext cx="509841" cy="509841"/>
          </a:xfrm>
          <a:prstGeom prst="rect">
            <a:avLst/>
          </a:prstGeom>
        </p:spPr>
      </p:pic>
      <p:pic>
        <p:nvPicPr>
          <p:cNvPr id="14" name="Graphic 13" descr="Woman">
            <a:extLst>
              <a:ext uri="{FF2B5EF4-FFF2-40B4-BE49-F238E27FC236}">
                <a16:creationId xmlns:a16="http://schemas.microsoft.com/office/drawing/2014/main" id="{20964859-7B6B-BB4A-997D-3EDA0F0E8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885" y="4619059"/>
            <a:ext cx="509841" cy="509841"/>
          </a:xfrm>
          <a:prstGeom prst="rect">
            <a:avLst/>
          </a:prstGeom>
        </p:spPr>
      </p:pic>
      <p:pic>
        <p:nvPicPr>
          <p:cNvPr id="15" name="Graphic 14" descr="Woman">
            <a:extLst>
              <a:ext uri="{FF2B5EF4-FFF2-40B4-BE49-F238E27FC236}">
                <a16:creationId xmlns:a16="http://schemas.microsoft.com/office/drawing/2014/main" id="{042EE360-7B9A-784E-82D7-58720E9F3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38" y="4109218"/>
            <a:ext cx="509841" cy="509841"/>
          </a:xfrm>
          <a:prstGeom prst="rect">
            <a:avLst/>
          </a:prstGeom>
        </p:spPr>
      </p:pic>
      <p:pic>
        <p:nvPicPr>
          <p:cNvPr id="16" name="Graphic 15" descr="Woman">
            <a:extLst>
              <a:ext uri="{FF2B5EF4-FFF2-40B4-BE49-F238E27FC236}">
                <a16:creationId xmlns:a16="http://schemas.microsoft.com/office/drawing/2014/main" id="{B1C2F6F1-667B-2B4D-8889-96847BE17C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19" y="4109218"/>
            <a:ext cx="509841" cy="509841"/>
          </a:xfrm>
          <a:prstGeom prst="rect">
            <a:avLst/>
          </a:prstGeom>
        </p:spPr>
      </p:pic>
      <p:pic>
        <p:nvPicPr>
          <p:cNvPr id="19" name="Graphic 18" descr="Woman">
            <a:extLst>
              <a:ext uri="{FF2B5EF4-FFF2-40B4-BE49-F238E27FC236}">
                <a16:creationId xmlns:a16="http://schemas.microsoft.com/office/drawing/2014/main" id="{39608253-8246-B14B-9A60-1D15FE1531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19" y="3599377"/>
            <a:ext cx="509841" cy="509841"/>
          </a:xfrm>
          <a:prstGeom prst="rect">
            <a:avLst/>
          </a:prstGeom>
        </p:spPr>
      </p:pic>
      <p:pic>
        <p:nvPicPr>
          <p:cNvPr id="20" name="Graphic 19" descr="Woman">
            <a:extLst>
              <a:ext uri="{FF2B5EF4-FFF2-40B4-BE49-F238E27FC236}">
                <a16:creationId xmlns:a16="http://schemas.microsoft.com/office/drawing/2014/main" id="{B98D52E7-E93B-4C45-B410-9B99EF7557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39" y="3599377"/>
            <a:ext cx="509841" cy="509841"/>
          </a:xfrm>
          <a:prstGeom prst="rect">
            <a:avLst/>
          </a:prstGeom>
        </p:spPr>
      </p:pic>
      <p:pic>
        <p:nvPicPr>
          <p:cNvPr id="21" name="Graphic 20" descr="Woman">
            <a:extLst>
              <a:ext uri="{FF2B5EF4-FFF2-40B4-BE49-F238E27FC236}">
                <a16:creationId xmlns:a16="http://schemas.microsoft.com/office/drawing/2014/main" id="{069B9618-DAFE-3544-8D89-E0118A1AD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38" y="3089536"/>
            <a:ext cx="509841" cy="509841"/>
          </a:xfrm>
          <a:prstGeom prst="rect">
            <a:avLst/>
          </a:prstGeom>
        </p:spPr>
      </p:pic>
      <p:pic>
        <p:nvPicPr>
          <p:cNvPr id="22" name="Graphic 21" descr="Woman">
            <a:extLst>
              <a:ext uri="{FF2B5EF4-FFF2-40B4-BE49-F238E27FC236}">
                <a16:creationId xmlns:a16="http://schemas.microsoft.com/office/drawing/2014/main" id="{33CCE1D3-4980-1E49-9EB3-93595ADF4E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19" y="3089536"/>
            <a:ext cx="509841" cy="509841"/>
          </a:xfrm>
          <a:prstGeom prst="rect">
            <a:avLst/>
          </a:prstGeom>
        </p:spPr>
      </p:pic>
      <p:pic>
        <p:nvPicPr>
          <p:cNvPr id="23" name="Graphic 22" descr="Woman">
            <a:extLst>
              <a:ext uri="{FF2B5EF4-FFF2-40B4-BE49-F238E27FC236}">
                <a16:creationId xmlns:a16="http://schemas.microsoft.com/office/drawing/2014/main" id="{B011DBB1-FD17-994A-A100-89539E35F5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920" y="2579695"/>
            <a:ext cx="509841" cy="509841"/>
          </a:xfrm>
          <a:prstGeom prst="rect">
            <a:avLst/>
          </a:prstGeom>
        </p:spPr>
      </p:pic>
      <p:pic>
        <p:nvPicPr>
          <p:cNvPr id="24" name="Graphic 23" descr="Woman">
            <a:extLst>
              <a:ext uri="{FF2B5EF4-FFF2-40B4-BE49-F238E27FC236}">
                <a16:creationId xmlns:a16="http://schemas.microsoft.com/office/drawing/2014/main" id="{B5DF3066-3C92-2444-B821-9E20842840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840" y="2579695"/>
            <a:ext cx="509841" cy="509841"/>
          </a:xfrm>
          <a:prstGeom prst="rect">
            <a:avLst/>
          </a:prstGeom>
        </p:spPr>
      </p:pic>
      <p:pic>
        <p:nvPicPr>
          <p:cNvPr id="25" name="Graphic 24" descr="Woman">
            <a:extLst>
              <a:ext uri="{FF2B5EF4-FFF2-40B4-BE49-F238E27FC236}">
                <a16:creationId xmlns:a16="http://schemas.microsoft.com/office/drawing/2014/main" id="{0BFCD666-13FB-AB47-9EDE-14E38E5D4B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839" y="2069854"/>
            <a:ext cx="509841" cy="509841"/>
          </a:xfrm>
          <a:prstGeom prst="rect">
            <a:avLst/>
          </a:prstGeom>
        </p:spPr>
      </p:pic>
      <p:pic>
        <p:nvPicPr>
          <p:cNvPr id="26" name="Graphic 25" descr="Woman">
            <a:extLst>
              <a:ext uri="{FF2B5EF4-FFF2-40B4-BE49-F238E27FC236}">
                <a16:creationId xmlns:a16="http://schemas.microsoft.com/office/drawing/2014/main" id="{7F095DDC-6894-E14D-98F6-CACD879A93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920" y="2069854"/>
            <a:ext cx="509841" cy="509841"/>
          </a:xfrm>
          <a:prstGeom prst="rect">
            <a:avLst/>
          </a:prstGeom>
        </p:spPr>
      </p:pic>
      <p:pic>
        <p:nvPicPr>
          <p:cNvPr id="27" name="Graphic 26" descr="Woman">
            <a:extLst>
              <a:ext uri="{FF2B5EF4-FFF2-40B4-BE49-F238E27FC236}">
                <a16:creationId xmlns:a16="http://schemas.microsoft.com/office/drawing/2014/main" id="{DA2DA8F3-07BD-6046-B511-4FD4A6E9E7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20" y="1560013"/>
            <a:ext cx="509841" cy="509841"/>
          </a:xfrm>
          <a:prstGeom prst="rect">
            <a:avLst/>
          </a:prstGeom>
        </p:spPr>
      </p:pic>
      <p:pic>
        <p:nvPicPr>
          <p:cNvPr id="28" name="Graphic 27" descr="Woman">
            <a:extLst>
              <a:ext uri="{FF2B5EF4-FFF2-40B4-BE49-F238E27FC236}">
                <a16:creationId xmlns:a16="http://schemas.microsoft.com/office/drawing/2014/main" id="{72F89CD6-126C-6A4F-A041-D837F0543E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40" y="1560013"/>
            <a:ext cx="509841" cy="509841"/>
          </a:xfrm>
          <a:prstGeom prst="rect">
            <a:avLst/>
          </a:prstGeom>
        </p:spPr>
      </p:pic>
      <p:pic>
        <p:nvPicPr>
          <p:cNvPr id="29" name="Graphic 28" descr="Woman">
            <a:extLst>
              <a:ext uri="{FF2B5EF4-FFF2-40B4-BE49-F238E27FC236}">
                <a16:creationId xmlns:a16="http://schemas.microsoft.com/office/drawing/2014/main" id="{29431090-28FE-CB4E-8171-733EDF10FC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39" y="1050172"/>
            <a:ext cx="509841" cy="509841"/>
          </a:xfrm>
          <a:prstGeom prst="rect">
            <a:avLst/>
          </a:prstGeom>
        </p:spPr>
      </p:pic>
      <p:pic>
        <p:nvPicPr>
          <p:cNvPr id="30" name="Graphic 29" descr="Woman">
            <a:extLst>
              <a:ext uri="{FF2B5EF4-FFF2-40B4-BE49-F238E27FC236}">
                <a16:creationId xmlns:a16="http://schemas.microsoft.com/office/drawing/2014/main" id="{4E5CAA1F-E58F-BB46-8333-35D54D77B2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920" y="1050172"/>
            <a:ext cx="509841" cy="509841"/>
          </a:xfrm>
          <a:prstGeom prst="rect">
            <a:avLst/>
          </a:prstGeom>
        </p:spPr>
      </p:pic>
      <p:pic>
        <p:nvPicPr>
          <p:cNvPr id="35" name="Graphic 34" descr="Woman">
            <a:extLst>
              <a:ext uri="{FF2B5EF4-FFF2-40B4-BE49-F238E27FC236}">
                <a16:creationId xmlns:a16="http://schemas.microsoft.com/office/drawing/2014/main" id="{22836823-9462-764A-B588-0D65351538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806" y="1560013"/>
            <a:ext cx="509841" cy="509841"/>
          </a:xfrm>
          <a:prstGeom prst="rect">
            <a:avLst/>
          </a:prstGeom>
        </p:spPr>
      </p:pic>
      <p:pic>
        <p:nvPicPr>
          <p:cNvPr id="36" name="Graphic 35" descr="Woman">
            <a:extLst>
              <a:ext uri="{FF2B5EF4-FFF2-40B4-BE49-F238E27FC236}">
                <a16:creationId xmlns:a16="http://schemas.microsoft.com/office/drawing/2014/main" id="{82514654-AC97-024A-B22F-D15D84F70C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26" y="1560013"/>
            <a:ext cx="509841" cy="509841"/>
          </a:xfrm>
          <a:prstGeom prst="rect">
            <a:avLst/>
          </a:prstGeom>
        </p:spPr>
      </p:pic>
      <p:pic>
        <p:nvPicPr>
          <p:cNvPr id="37" name="Graphic 36" descr="Woman">
            <a:extLst>
              <a:ext uri="{FF2B5EF4-FFF2-40B4-BE49-F238E27FC236}">
                <a16:creationId xmlns:a16="http://schemas.microsoft.com/office/drawing/2014/main" id="{C6A7FAC0-D20D-A24A-B5D0-143B3217F3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25" y="1050172"/>
            <a:ext cx="509841" cy="509841"/>
          </a:xfrm>
          <a:prstGeom prst="rect">
            <a:avLst/>
          </a:prstGeom>
        </p:spPr>
      </p:pic>
      <p:pic>
        <p:nvPicPr>
          <p:cNvPr id="38" name="Graphic 37" descr="Woman">
            <a:extLst>
              <a:ext uri="{FF2B5EF4-FFF2-40B4-BE49-F238E27FC236}">
                <a16:creationId xmlns:a16="http://schemas.microsoft.com/office/drawing/2014/main" id="{9B4C3048-483A-494A-ACA7-A8D6CE9C89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806" y="1050172"/>
            <a:ext cx="509841" cy="509841"/>
          </a:xfrm>
          <a:prstGeom prst="rect">
            <a:avLst/>
          </a:prstGeom>
        </p:spPr>
      </p:pic>
      <p:pic>
        <p:nvPicPr>
          <p:cNvPr id="39" name="Graphic 38" descr="Woman">
            <a:extLst>
              <a:ext uri="{FF2B5EF4-FFF2-40B4-BE49-F238E27FC236}">
                <a16:creationId xmlns:a16="http://schemas.microsoft.com/office/drawing/2014/main" id="{EF267E01-BFFA-E949-BCBD-188AD4B6C7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6807" y="2579695"/>
            <a:ext cx="509841" cy="509841"/>
          </a:xfrm>
          <a:prstGeom prst="rect">
            <a:avLst/>
          </a:prstGeom>
        </p:spPr>
      </p:pic>
      <p:pic>
        <p:nvPicPr>
          <p:cNvPr id="40" name="Graphic 39" descr="Woman">
            <a:extLst>
              <a:ext uri="{FF2B5EF4-FFF2-40B4-BE49-F238E27FC236}">
                <a16:creationId xmlns:a16="http://schemas.microsoft.com/office/drawing/2014/main" id="{2F7BE59D-8180-DB45-BDF7-9608CB8C2A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1727" y="2579695"/>
            <a:ext cx="509841" cy="509841"/>
          </a:xfrm>
          <a:prstGeom prst="rect">
            <a:avLst/>
          </a:prstGeom>
        </p:spPr>
      </p:pic>
      <p:pic>
        <p:nvPicPr>
          <p:cNvPr id="41" name="Graphic 40" descr="Woman">
            <a:extLst>
              <a:ext uri="{FF2B5EF4-FFF2-40B4-BE49-F238E27FC236}">
                <a16:creationId xmlns:a16="http://schemas.microsoft.com/office/drawing/2014/main" id="{3A6AEECA-689B-594A-9CE1-AC626B2A6F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1726" y="2069854"/>
            <a:ext cx="509841" cy="509841"/>
          </a:xfrm>
          <a:prstGeom prst="rect">
            <a:avLst/>
          </a:prstGeom>
        </p:spPr>
      </p:pic>
      <p:pic>
        <p:nvPicPr>
          <p:cNvPr id="42" name="Graphic 41" descr="Woman">
            <a:extLst>
              <a:ext uri="{FF2B5EF4-FFF2-40B4-BE49-F238E27FC236}">
                <a16:creationId xmlns:a16="http://schemas.microsoft.com/office/drawing/2014/main" id="{5FFB9F64-AB49-5546-9B10-5E91C2C73D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6807" y="2069854"/>
            <a:ext cx="509841" cy="509841"/>
          </a:xfrm>
          <a:prstGeom prst="rect">
            <a:avLst/>
          </a:prstGeom>
        </p:spPr>
      </p:pic>
      <p:pic>
        <p:nvPicPr>
          <p:cNvPr id="43" name="Graphic 42" descr="Woman">
            <a:extLst>
              <a:ext uri="{FF2B5EF4-FFF2-40B4-BE49-F238E27FC236}">
                <a16:creationId xmlns:a16="http://schemas.microsoft.com/office/drawing/2014/main" id="{754630DC-0BF0-D545-AD4F-6C0DB3560C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807" y="3599376"/>
            <a:ext cx="509841" cy="509841"/>
          </a:xfrm>
          <a:prstGeom prst="rect">
            <a:avLst/>
          </a:prstGeom>
        </p:spPr>
      </p:pic>
      <p:pic>
        <p:nvPicPr>
          <p:cNvPr id="44" name="Graphic 43" descr="Woman">
            <a:extLst>
              <a:ext uri="{FF2B5EF4-FFF2-40B4-BE49-F238E27FC236}">
                <a16:creationId xmlns:a16="http://schemas.microsoft.com/office/drawing/2014/main" id="{E897BA62-323D-2A4B-B8B7-7E485758F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27" y="3599376"/>
            <a:ext cx="509841" cy="509841"/>
          </a:xfrm>
          <a:prstGeom prst="rect">
            <a:avLst/>
          </a:prstGeom>
        </p:spPr>
      </p:pic>
      <p:pic>
        <p:nvPicPr>
          <p:cNvPr id="45" name="Graphic 44" descr="Woman">
            <a:extLst>
              <a:ext uri="{FF2B5EF4-FFF2-40B4-BE49-F238E27FC236}">
                <a16:creationId xmlns:a16="http://schemas.microsoft.com/office/drawing/2014/main" id="{7CE2FD3F-A8A5-BD45-89CD-B922DD8B3A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26" y="3089535"/>
            <a:ext cx="509841" cy="509841"/>
          </a:xfrm>
          <a:prstGeom prst="rect">
            <a:avLst/>
          </a:prstGeom>
        </p:spPr>
      </p:pic>
      <p:pic>
        <p:nvPicPr>
          <p:cNvPr id="46" name="Graphic 45" descr="Woman">
            <a:extLst>
              <a:ext uri="{FF2B5EF4-FFF2-40B4-BE49-F238E27FC236}">
                <a16:creationId xmlns:a16="http://schemas.microsoft.com/office/drawing/2014/main" id="{06174F0C-31F9-6849-B19E-FA439F1704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6807" y="3089535"/>
            <a:ext cx="509841" cy="509841"/>
          </a:xfrm>
          <a:prstGeom prst="rect">
            <a:avLst/>
          </a:prstGeom>
        </p:spPr>
      </p:pic>
      <p:pic>
        <p:nvPicPr>
          <p:cNvPr id="47" name="Graphic 46" descr="Woman">
            <a:extLst>
              <a:ext uri="{FF2B5EF4-FFF2-40B4-BE49-F238E27FC236}">
                <a16:creationId xmlns:a16="http://schemas.microsoft.com/office/drawing/2014/main" id="{C72EE149-C026-6444-A7A1-9E84FEC90A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3854" y="4619059"/>
            <a:ext cx="509841" cy="509841"/>
          </a:xfrm>
          <a:prstGeom prst="rect">
            <a:avLst/>
          </a:prstGeom>
        </p:spPr>
      </p:pic>
      <p:pic>
        <p:nvPicPr>
          <p:cNvPr id="48" name="Graphic 47" descr="Woman">
            <a:extLst>
              <a:ext uri="{FF2B5EF4-FFF2-40B4-BE49-F238E27FC236}">
                <a16:creationId xmlns:a16="http://schemas.microsoft.com/office/drawing/2014/main" id="{9B5F6F64-18A5-5F47-A16B-953B9FBF6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8774" y="4619059"/>
            <a:ext cx="509841" cy="509841"/>
          </a:xfrm>
          <a:prstGeom prst="rect">
            <a:avLst/>
          </a:prstGeom>
        </p:spPr>
      </p:pic>
      <p:pic>
        <p:nvPicPr>
          <p:cNvPr id="49" name="Graphic 48" descr="Woman">
            <a:extLst>
              <a:ext uri="{FF2B5EF4-FFF2-40B4-BE49-F238E27FC236}">
                <a16:creationId xmlns:a16="http://schemas.microsoft.com/office/drawing/2014/main" id="{73DCAB09-5B73-6E40-B595-11522133C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8773" y="4109218"/>
            <a:ext cx="509841" cy="509841"/>
          </a:xfrm>
          <a:prstGeom prst="rect">
            <a:avLst/>
          </a:prstGeom>
        </p:spPr>
      </p:pic>
      <p:pic>
        <p:nvPicPr>
          <p:cNvPr id="50" name="Graphic 49" descr="Woman">
            <a:extLst>
              <a:ext uri="{FF2B5EF4-FFF2-40B4-BE49-F238E27FC236}">
                <a16:creationId xmlns:a16="http://schemas.microsoft.com/office/drawing/2014/main" id="{8836E9BB-71C6-ED4E-BEDD-2A9FD8BD63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3854" y="4109218"/>
            <a:ext cx="509841" cy="509841"/>
          </a:xfrm>
          <a:prstGeom prst="rect">
            <a:avLst/>
          </a:prstGeom>
        </p:spPr>
      </p:pic>
      <p:pic>
        <p:nvPicPr>
          <p:cNvPr id="55" name="Graphic 54" descr="Woman">
            <a:extLst>
              <a:ext uri="{FF2B5EF4-FFF2-40B4-BE49-F238E27FC236}">
                <a16:creationId xmlns:a16="http://schemas.microsoft.com/office/drawing/2014/main" id="{43CB8EC1-1611-4849-93D0-73D593E0D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3693" y="4619058"/>
            <a:ext cx="509841" cy="509841"/>
          </a:xfrm>
          <a:prstGeom prst="rect">
            <a:avLst/>
          </a:prstGeom>
        </p:spPr>
      </p:pic>
      <p:pic>
        <p:nvPicPr>
          <p:cNvPr id="56" name="Graphic 55" descr="Woman">
            <a:extLst>
              <a:ext uri="{FF2B5EF4-FFF2-40B4-BE49-F238E27FC236}">
                <a16:creationId xmlns:a16="http://schemas.microsoft.com/office/drawing/2014/main" id="{0E7C76D8-4321-9145-B0AC-3D9CC02744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3692" y="4109216"/>
            <a:ext cx="509841" cy="509841"/>
          </a:xfrm>
          <a:prstGeom prst="rect">
            <a:avLst/>
          </a:prstGeom>
        </p:spPr>
      </p:pic>
      <p:pic>
        <p:nvPicPr>
          <p:cNvPr id="57" name="Graphic 56" descr="Woman">
            <a:extLst>
              <a:ext uri="{FF2B5EF4-FFF2-40B4-BE49-F238E27FC236}">
                <a16:creationId xmlns:a16="http://schemas.microsoft.com/office/drawing/2014/main" id="{674888C7-B491-D645-9EA6-C2E8EB70C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873" y="540330"/>
            <a:ext cx="509841" cy="509841"/>
          </a:xfrm>
          <a:prstGeom prst="rect">
            <a:avLst/>
          </a:prstGeom>
        </p:spPr>
      </p:pic>
      <p:pic>
        <p:nvPicPr>
          <p:cNvPr id="58" name="Graphic 57" descr="Woman">
            <a:extLst>
              <a:ext uri="{FF2B5EF4-FFF2-40B4-BE49-F238E27FC236}">
                <a16:creationId xmlns:a16="http://schemas.microsoft.com/office/drawing/2014/main" id="{36E36496-DB55-B34B-ADDA-58AF4C7968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873" y="30489"/>
            <a:ext cx="509841" cy="509841"/>
          </a:xfrm>
          <a:prstGeom prst="rect">
            <a:avLst/>
          </a:prstGeom>
        </p:spPr>
      </p:pic>
      <p:pic>
        <p:nvPicPr>
          <p:cNvPr id="59" name="Graphic 58" descr="Woman">
            <a:extLst>
              <a:ext uri="{FF2B5EF4-FFF2-40B4-BE49-F238E27FC236}">
                <a16:creationId xmlns:a16="http://schemas.microsoft.com/office/drawing/2014/main" id="{88BBB607-9753-8048-ADA6-D53ED2F37C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646" y="3599377"/>
            <a:ext cx="509841" cy="509841"/>
          </a:xfrm>
          <a:prstGeom prst="rect">
            <a:avLst/>
          </a:prstGeom>
        </p:spPr>
      </p:pic>
      <p:pic>
        <p:nvPicPr>
          <p:cNvPr id="60" name="Graphic 59" descr="Woman">
            <a:extLst>
              <a:ext uri="{FF2B5EF4-FFF2-40B4-BE49-F238E27FC236}">
                <a16:creationId xmlns:a16="http://schemas.microsoft.com/office/drawing/2014/main" id="{9EC95904-6E5C-734D-A65A-6D5EA0CBE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645" y="3089535"/>
            <a:ext cx="509841" cy="509841"/>
          </a:xfrm>
          <a:prstGeom prst="rect">
            <a:avLst/>
          </a:prstGeom>
        </p:spPr>
      </p:pic>
      <p:pic>
        <p:nvPicPr>
          <p:cNvPr id="61" name="Graphic 60" descr="Woman">
            <a:extLst>
              <a:ext uri="{FF2B5EF4-FFF2-40B4-BE49-F238E27FC236}">
                <a16:creationId xmlns:a16="http://schemas.microsoft.com/office/drawing/2014/main" id="{017191D6-8DB6-8C49-8278-FFBFD52479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6645" y="2579692"/>
            <a:ext cx="509841" cy="509841"/>
          </a:xfrm>
          <a:prstGeom prst="rect">
            <a:avLst/>
          </a:prstGeom>
        </p:spPr>
      </p:pic>
      <p:pic>
        <p:nvPicPr>
          <p:cNvPr id="62" name="Graphic 61" descr="Woman">
            <a:extLst>
              <a:ext uri="{FF2B5EF4-FFF2-40B4-BE49-F238E27FC236}">
                <a16:creationId xmlns:a16="http://schemas.microsoft.com/office/drawing/2014/main" id="{E118E3F1-AF41-E54E-B6BA-D93A58BEE9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6644" y="2069850"/>
            <a:ext cx="509841" cy="509841"/>
          </a:xfrm>
          <a:prstGeom prst="rect">
            <a:avLst/>
          </a:prstGeom>
        </p:spPr>
      </p:pic>
      <p:pic>
        <p:nvPicPr>
          <p:cNvPr id="63" name="Graphic 62" descr="Woman">
            <a:extLst>
              <a:ext uri="{FF2B5EF4-FFF2-40B4-BE49-F238E27FC236}">
                <a16:creationId xmlns:a16="http://schemas.microsoft.com/office/drawing/2014/main" id="{EF29A558-F4D4-9343-879D-1236349A3C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642" y="1560005"/>
            <a:ext cx="509841" cy="509841"/>
          </a:xfrm>
          <a:prstGeom prst="rect">
            <a:avLst/>
          </a:prstGeom>
        </p:spPr>
      </p:pic>
      <p:pic>
        <p:nvPicPr>
          <p:cNvPr id="64" name="Graphic 63" descr="Woman">
            <a:extLst>
              <a:ext uri="{FF2B5EF4-FFF2-40B4-BE49-F238E27FC236}">
                <a16:creationId xmlns:a16="http://schemas.microsoft.com/office/drawing/2014/main" id="{E374B40C-1F6D-3848-989E-1FBC27EEEE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641" y="1050163"/>
            <a:ext cx="509841" cy="509841"/>
          </a:xfrm>
          <a:prstGeom prst="rect">
            <a:avLst/>
          </a:prstGeom>
        </p:spPr>
      </p:pic>
      <p:pic>
        <p:nvPicPr>
          <p:cNvPr id="65" name="Graphic 64" descr="Woman">
            <a:extLst>
              <a:ext uri="{FF2B5EF4-FFF2-40B4-BE49-F238E27FC236}">
                <a16:creationId xmlns:a16="http://schemas.microsoft.com/office/drawing/2014/main" id="{EF3B73BB-FB2D-344F-BE46-D2A79BE335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357" y="540322"/>
            <a:ext cx="509841" cy="509841"/>
          </a:xfrm>
          <a:prstGeom prst="rect">
            <a:avLst/>
          </a:prstGeom>
        </p:spPr>
      </p:pic>
      <p:pic>
        <p:nvPicPr>
          <p:cNvPr id="66" name="Graphic 65" descr="Woman">
            <a:extLst>
              <a:ext uri="{FF2B5EF4-FFF2-40B4-BE49-F238E27FC236}">
                <a16:creationId xmlns:a16="http://schemas.microsoft.com/office/drawing/2014/main" id="{D58538BA-45EC-3B41-A114-DDEBA527FD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356" y="30480"/>
            <a:ext cx="509841" cy="509841"/>
          </a:xfrm>
          <a:prstGeom prst="rect">
            <a:avLst/>
          </a:prstGeom>
        </p:spPr>
      </p:pic>
      <p:pic>
        <p:nvPicPr>
          <p:cNvPr id="67" name="Graphic 66" descr="Woman">
            <a:extLst>
              <a:ext uri="{FF2B5EF4-FFF2-40B4-BE49-F238E27FC236}">
                <a16:creationId xmlns:a16="http://schemas.microsoft.com/office/drawing/2014/main" id="{AB03D028-48CF-1449-95F4-CC4325AD4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318" y="540331"/>
            <a:ext cx="509841" cy="509841"/>
          </a:xfrm>
          <a:prstGeom prst="rect">
            <a:avLst/>
          </a:prstGeom>
        </p:spPr>
      </p:pic>
      <p:pic>
        <p:nvPicPr>
          <p:cNvPr id="68" name="Graphic 67" descr="Woman">
            <a:extLst>
              <a:ext uri="{FF2B5EF4-FFF2-40B4-BE49-F238E27FC236}">
                <a16:creationId xmlns:a16="http://schemas.microsoft.com/office/drawing/2014/main" id="{85DED05A-FA3D-C34D-A232-4C54280736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317" y="30489"/>
            <a:ext cx="509841" cy="509841"/>
          </a:xfrm>
          <a:prstGeom prst="rect">
            <a:avLst/>
          </a:prstGeom>
        </p:spPr>
      </p:pic>
      <p:pic>
        <p:nvPicPr>
          <p:cNvPr id="69" name="Graphic 68" descr="Woman">
            <a:extLst>
              <a:ext uri="{FF2B5EF4-FFF2-40B4-BE49-F238E27FC236}">
                <a16:creationId xmlns:a16="http://schemas.microsoft.com/office/drawing/2014/main" id="{3BFDACFB-6114-B64C-9A6D-FC088E04B3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10" y="540331"/>
            <a:ext cx="509841" cy="509841"/>
          </a:xfrm>
          <a:prstGeom prst="rect">
            <a:avLst/>
          </a:prstGeom>
        </p:spPr>
      </p:pic>
      <p:pic>
        <p:nvPicPr>
          <p:cNvPr id="70" name="Graphic 69" descr="Woman">
            <a:extLst>
              <a:ext uri="{FF2B5EF4-FFF2-40B4-BE49-F238E27FC236}">
                <a16:creationId xmlns:a16="http://schemas.microsoft.com/office/drawing/2014/main" id="{2EB25EAB-F0C9-DF4E-9121-CD73B3977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709" y="30489"/>
            <a:ext cx="509841" cy="509841"/>
          </a:xfrm>
          <a:prstGeom prst="rect">
            <a:avLst/>
          </a:prstGeom>
        </p:spPr>
      </p:pic>
      <p:pic>
        <p:nvPicPr>
          <p:cNvPr id="71" name="Graphic 70" descr="Woman">
            <a:extLst>
              <a:ext uri="{FF2B5EF4-FFF2-40B4-BE49-F238E27FC236}">
                <a16:creationId xmlns:a16="http://schemas.microsoft.com/office/drawing/2014/main" id="{75C9A037-FE55-C141-81F3-9BC239E1B1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625" y="540331"/>
            <a:ext cx="509841" cy="509841"/>
          </a:xfrm>
          <a:prstGeom prst="rect">
            <a:avLst/>
          </a:prstGeom>
        </p:spPr>
      </p:pic>
      <p:pic>
        <p:nvPicPr>
          <p:cNvPr id="72" name="Graphic 71" descr="Woman">
            <a:extLst>
              <a:ext uri="{FF2B5EF4-FFF2-40B4-BE49-F238E27FC236}">
                <a16:creationId xmlns:a16="http://schemas.microsoft.com/office/drawing/2014/main" id="{8E050F01-1F96-B842-881C-BB89D46268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624" y="30489"/>
            <a:ext cx="509841" cy="509841"/>
          </a:xfrm>
          <a:prstGeom prst="rect">
            <a:avLst/>
          </a:prstGeom>
        </p:spPr>
      </p:pic>
      <p:pic>
        <p:nvPicPr>
          <p:cNvPr id="53" name="Graphic 52" descr="Woman">
            <a:extLst>
              <a:ext uri="{FF2B5EF4-FFF2-40B4-BE49-F238E27FC236}">
                <a16:creationId xmlns:a16="http://schemas.microsoft.com/office/drawing/2014/main" id="{A043295A-BDA2-654C-851C-8E3A6F6F8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2488" y="2587058"/>
            <a:ext cx="509841" cy="509841"/>
          </a:xfrm>
          <a:prstGeom prst="rect">
            <a:avLst/>
          </a:prstGeom>
        </p:spPr>
      </p:pic>
      <p:pic>
        <p:nvPicPr>
          <p:cNvPr id="54" name="Graphic 53" descr="Woman">
            <a:extLst>
              <a:ext uri="{FF2B5EF4-FFF2-40B4-BE49-F238E27FC236}">
                <a16:creationId xmlns:a16="http://schemas.microsoft.com/office/drawing/2014/main" id="{D4E1A95B-4421-8E47-9865-02E4824863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7408" y="2587058"/>
            <a:ext cx="509841" cy="509841"/>
          </a:xfrm>
          <a:prstGeom prst="rect">
            <a:avLst/>
          </a:prstGeom>
        </p:spPr>
      </p:pic>
      <p:pic>
        <p:nvPicPr>
          <p:cNvPr id="73" name="Graphic 72" descr="Woman">
            <a:extLst>
              <a:ext uri="{FF2B5EF4-FFF2-40B4-BE49-F238E27FC236}">
                <a16:creationId xmlns:a16="http://schemas.microsoft.com/office/drawing/2014/main" id="{E9B23732-51C0-0E4A-B078-8F0250253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7407" y="2077217"/>
            <a:ext cx="509841" cy="509841"/>
          </a:xfrm>
          <a:prstGeom prst="rect">
            <a:avLst/>
          </a:prstGeom>
        </p:spPr>
      </p:pic>
      <p:pic>
        <p:nvPicPr>
          <p:cNvPr id="74" name="Graphic 73" descr="Woman">
            <a:extLst>
              <a:ext uri="{FF2B5EF4-FFF2-40B4-BE49-F238E27FC236}">
                <a16:creationId xmlns:a16="http://schemas.microsoft.com/office/drawing/2014/main" id="{3132BB96-84F3-8E41-82E1-E66607DDC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2488" y="2077217"/>
            <a:ext cx="509841" cy="509841"/>
          </a:xfrm>
          <a:prstGeom prst="rect">
            <a:avLst/>
          </a:prstGeom>
        </p:spPr>
      </p:pic>
      <p:pic>
        <p:nvPicPr>
          <p:cNvPr id="75" name="Graphic 74" descr="Woman">
            <a:extLst>
              <a:ext uri="{FF2B5EF4-FFF2-40B4-BE49-F238E27FC236}">
                <a16:creationId xmlns:a16="http://schemas.microsoft.com/office/drawing/2014/main" id="{BEBFE295-3F6C-5A4D-8AA8-DCA23ED911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9375" y="2587058"/>
            <a:ext cx="509841" cy="509841"/>
          </a:xfrm>
          <a:prstGeom prst="rect">
            <a:avLst/>
          </a:prstGeom>
        </p:spPr>
      </p:pic>
      <p:pic>
        <p:nvPicPr>
          <p:cNvPr id="76" name="Graphic 75" descr="Woman">
            <a:extLst>
              <a:ext uri="{FF2B5EF4-FFF2-40B4-BE49-F238E27FC236}">
                <a16:creationId xmlns:a16="http://schemas.microsoft.com/office/drawing/2014/main" id="{42A3938F-8634-C742-96FC-22D85304E2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4295" y="2587058"/>
            <a:ext cx="509841" cy="509841"/>
          </a:xfrm>
          <a:prstGeom prst="rect">
            <a:avLst/>
          </a:prstGeom>
        </p:spPr>
      </p:pic>
      <p:pic>
        <p:nvPicPr>
          <p:cNvPr id="77" name="Graphic 76" descr="Woman">
            <a:extLst>
              <a:ext uri="{FF2B5EF4-FFF2-40B4-BE49-F238E27FC236}">
                <a16:creationId xmlns:a16="http://schemas.microsoft.com/office/drawing/2014/main" id="{E52934C3-1858-964D-A051-A0C325E79A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4294" y="2077217"/>
            <a:ext cx="509841" cy="509841"/>
          </a:xfrm>
          <a:prstGeom prst="rect">
            <a:avLst/>
          </a:prstGeom>
        </p:spPr>
      </p:pic>
      <p:pic>
        <p:nvPicPr>
          <p:cNvPr id="78" name="Graphic 77" descr="Woman">
            <a:extLst>
              <a:ext uri="{FF2B5EF4-FFF2-40B4-BE49-F238E27FC236}">
                <a16:creationId xmlns:a16="http://schemas.microsoft.com/office/drawing/2014/main" id="{28B06298-FC37-244B-946B-49BE5AD0E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9375" y="2077217"/>
            <a:ext cx="509841" cy="509841"/>
          </a:xfrm>
          <a:prstGeom prst="rect">
            <a:avLst/>
          </a:prstGeom>
        </p:spPr>
      </p:pic>
      <p:pic>
        <p:nvPicPr>
          <p:cNvPr id="79" name="Graphic 78" descr="Woman">
            <a:extLst>
              <a:ext uri="{FF2B5EF4-FFF2-40B4-BE49-F238E27FC236}">
                <a16:creationId xmlns:a16="http://schemas.microsoft.com/office/drawing/2014/main" id="{E95E8A8F-8DB2-CF4E-87E4-30089C54F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9213" y="2587055"/>
            <a:ext cx="509841" cy="509841"/>
          </a:xfrm>
          <a:prstGeom prst="rect">
            <a:avLst/>
          </a:prstGeom>
        </p:spPr>
      </p:pic>
      <p:pic>
        <p:nvPicPr>
          <p:cNvPr id="80" name="Graphic 79" descr="Woman">
            <a:extLst>
              <a:ext uri="{FF2B5EF4-FFF2-40B4-BE49-F238E27FC236}">
                <a16:creationId xmlns:a16="http://schemas.microsoft.com/office/drawing/2014/main" id="{55EBE4AD-09FB-1643-A428-24E53CCFD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89212" y="2077213"/>
            <a:ext cx="509841" cy="509841"/>
          </a:xfrm>
          <a:prstGeom prst="rect">
            <a:avLst/>
          </a:prstGeom>
        </p:spPr>
      </p:pic>
      <p:sp>
        <p:nvSpPr>
          <p:cNvPr id="2" name="Right Arrow 1">
            <a:extLst>
              <a:ext uri="{FF2B5EF4-FFF2-40B4-BE49-F238E27FC236}">
                <a16:creationId xmlns:a16="http://schemas.microsoft.com/office/drawing/2014/main" id="{B2A802BB-5A2A-324A-B4F2-9F4974F8CC4C}"/>
              </a:ext>
            </a:extLst>
          </p:cNvPr>
          <p:cNvSpPr/>
          <p:nvPr/>
        </p:nvSpPr>
        <p:spPr>
          <a:xfrm>
            <a:off x="2274989" y="2461242"/>
            <a:ext cx="652857" cy="2489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A67635-8288-B146-9015-EA4337220A0B}"/>
              </a:ext>
            </a:extLst>
          </p:cNvPr>
          <p:cNvPicPr>
            <a:picLocks noChangeAspect="1"/>
          </p:cNvPicPr>
          <p:nvPr/>
        </p:nvPicPr>
        <p:blipFill>
          <a:blip r:embed="rId9"/>
          <a:stretch>
            <a:fillRect/>
          </a:stretch>
        </p:blipFill>
        <p:spPr>
          <a:xfrm>
            <a:off x="6235628" y="2486734"/>
            <a:ext cx="1775442" cy="1775442"/>
          </a:xfrm>
          <a:prstGeom prst="rect">
            <a:avLst/>
          </a:prstGeom>
        </p:spPr>
      </p:pic>
      <p:pic>
        <p:nvPicPr>
          <p:cNvPr id="7" name="Picture 6">
            <a:extLst>
              <a:ext uri="{FF2B5EF4-FFF2-40B4-BE49-F238E27FC236}">
                <a16:creationId xmlns:a16="http://schemas.microsoft.com/office/drawing/2014/main" id="{35F6D2BE-C091-7F42-8540-7A0478EA679A}"/>
              </a:ext>
            </a:extLst>
          </p:cNvPr>
          <p:cNvPicPr>
            <a:picLocks noChangeAspect="1"/>
          </p:cNvPicPr>
          <p:nvPr/>
        </p:nvPicPr>
        <p:blipFill>
          <a:blip r:embed="rId10"/>
          <a:stretch>
            <a:fillRect/>
          </a:stretch>
        </p:blipFill>
        <p:spPr>
          <a:xfrm>
            <a:off x="6205382" y="354412"/>
            <a:ext cx="1775442" cy="1775442"/>
          </a:xfrm>
          <a:prstGeom prst="rect">
            <a:avLst/>
          </a:prstGeom>
        </p:spPr>
      </p:pic>
      <p:sp>
        <p:nvSpPr>
          <p:cNvPr id="100" name="Right Arrow 99">
            <a:extLst>
              <a:ext uri="{FF2B5EF4-FFF2-40B4-BE49-F238E27FC236}">
                <a16:creationId xmlns:a16="http://schemas.microsoft.com/office/drawing/2014/main" id="{CA5CDB27-5C76-884E-9208-6933695FA7AC}"/>
              </a:ext>
            </a:extLst>
          </p:cNvPr>
          <p:cNvSpPr/>
          <p:nvPr/>
        </p:nvSpPr>
        <p:spPr>
          <a:xfrm>
            <a:off x="4825700" y="2461242"/>
            <a:ext cx="652857" cy="2489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320496E-5E9D-E64C-A536-A047E5DC9F7F}"/>
              </a:ext>
            </a:extLst>
          </p:cNvPr>
          <p:cNvSpPr/>
          <p:nvPr/>
        </p:nvSpPr>
        <p:spPr>
          <a:xfrm>
            <a:off x="3797074" y="4366248"/>
            <a:ext cx="5393611" cy="1554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7EFCE20B-9ABF-684E-82D2-2E464D21421D}"/>
              </a:ext>
            </a:extLst>
          </p:cNvPr>
          <p:cNvSpPr txBox="1"/>
          <p:nvPr/>
        </p:nvSpPr>
        <p:spPr>
          <a:xfrm>
            <a:off x="4224338" y="4514551"/>
            <a:ext cx="4805611" cy="954107"/>
          </a:xfrm>
          <a:prstGeom prst="rect">
            <a:avLst/>
          </a:prstGeom>
          <a:noFill/>
        </p:spPr>
        <p:txBody>
          <a:bodyPr wrap="none" rtlCol="0">
            <a:spAutoFit/>
          </a:bodyPr>
          <a:lstStyle/>
          <a:p>
            <a:r>
              <a:rPr lang="en-US" sz="2800" b="1" dirty="0">
                <a:latin typeface="+mj-lt"/>
              </a:rPr>
              <a:t>Personalized clinical approaches</a:t>
            </a:r>
          </a:p>
          <a:p>
            <a:endParaRPr lang="en-US" sz="2800" b="1" dirty="0">
              <a:latin typeface="+mj-lt"/>
            </a:endParaRPr>
          </a:p>
        </p:txBody>
      </p:sp>
    </p:spTree>
    <p:extLst>
      <p:ext uri="{BB962C8B-B14F-4D97-AF65-F5344CB8AC3E}">
        <p14:creationId xmlns:p14="http://schemas.microsoft.com/office/powerpoint/2010/main" val="87339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45"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ppt_w</p:attrName>
                                        </p:attrNameLst>
                                      </p:cBhvr>
                                      <p:tavLst>
                                        <p:tav tm="0" fmla="#ppt_w*sin(2.5*pi*$)">
                                          <p:val>
                                            <p:fltVal val="0"/>
                                          </p:val>
                                        </p:tav>
                                        <p:tav tm="100000">
                                          <p:val>
                                            <p:fltVal val="1"/>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childTnLst>
                                </p:cTn>
                              </p:par>
                              <p:par>
                                <p:cTn id="36" presetID="1" presetClass="entr" presetSubtype="0" fill="hold" grpId="0" nodeType="withEffect">
                                  <p:stCondLst>
                                    <p:cond delay="0"/>
                                  </p:stCondLst>
                                  <p:childTnLst>
                                    <p:set>
                                      <p:cBhvr>
                                        <p:cTn id="37"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5" descr="MG Digital Screening Mammogram CAD BILATERAL 0002.jpg">
            <a:extLst>
              <a:ext uri="{FF2B5EF4-FFF2-40B4-BE49-F238E27FC236}">
                <a16:creationId xmlns:a16="http://schemas.microsoft.com/office/drawing/2014/main" id="{60570CBA-B3CD-6C47-B96E-F5B962AA5A5A}"/>
              </a:ext>
            </a:extLst>
          </p:cNvPr>
          <p:cNvPicPr>
            <a:picLocks noChangeAspect="1"/>
          </p:cNvPicPr>
          <p:nvPr/>
        </p:nvPicPr>
        <p:blipFill rotWithShape="1">
          <a:blip r:embed="rId3">
            <a:extLst>
              <a:ext uri="{28A0092B-C50C-407E-A947-70E740481C1C}">
                <a14:useLocalDpi xmlns:a14="http://schemas.microsoft.com/office/drawing/2010/main" val="0"/>
              </a:ext>
            </a:extLst>
          </a:blip>
          <a:srcRect t="6876" r="48438" b="6876"/>
          <a:stretch/>
        </p:blipFill>
        <p:spPr>
          <a:xfrm>
            <a:off x="808043" y="-475034"/>
            <a:ext cx="3325634" cy="7228110"/>
          </a:xfrm>
          <a:prstGeom prst="rect">
            <a:avLst/>
          </a:prstGeom>
        </p:spPr>
      </p:pic>
      <p:pic>
        <p:nvPicPr>
          <p:cNvPr id="10" name="Content Placeholder 7" descr="MG Digital Screening Mammogram CAD BILATERAL 0006.jpg">
            <a:extLst>
              <a:ext uri="{FF2B5EF4-FFF2-40B4-BE49-F238E27FC236}">
                <a16:creationId xmlns:a16="http://schemas.microsoft.com/office/drawing/2014/main" id="{CD94A91A-062E-3648-8341-C9E426F07038}"/>
              </a:ext>
            </a:extLst>
          </p:cNvPr>
          <p:cNvPicPr>
            <a:picLocks noChangeAspect="1"/>
          </p:cNvPicPr>
          <p:nvPr/>
        </p:nvPicPr>
        <p:blipFill rotWithShape="1">
          <a:blip r:embed="rId4">
            <a:extLst>
              <a:ext uri="{28A0092B-C50C-407E-A947-70E740481C1C}">
                <a14:useLocalDpi xmlns:a14="http://schemas.microsoft.com/office/drawing/2010/main" val="0"/>
              </a:ext>
            </a:extLst>
          </a:blip>
          <a:srcRect t="6876" r="48871" b="6876"/>
          <a:stretch/>
        </p:blipFill>
        <p:spPr>
          <a:xfrm>
            <a:off x="5311267" y="-141891"/>
            <a:ext cx="3184423" cy="6979813"/>
          </a:xfrm>
          <a:prstGeom prst="rect">
            <a:avLst/>
          </a:prstGeom>
        </p:spPr>
      </p:pic>
      <p:pic>
        <p:nvPicPr>
          <p:cNvPr id="11" name="Content Placeholder 6" descr="2013 04 09 -2.jpg">
            <a:extLst>
              <a:ext uri="{FF2B5EF4-FFF2-40B4-BE49-F238E27FC236}">
                <a16:creationId xmlns:a16="http://schemas.microsoft.com/office/drawing/2014/main" id="{D15DD055-3789-5641-8718-DC34C6355758}"/>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11973" r="33935" b="25883"/>
          <a:stretch/>
        </p:blipFill>
        <p:spPr>
          <a:xfrm>
            <a:off x="7019144" y="3139021"/>
            <a:ext cx="2124856" cy="2023403"/>
          </a:xfrm>
        </p:spPr>
      </p:pic>
      <p:sp>
        <p:nvSpPr>
          <p:cNvPr id="5" name="Donut 4">
            <a:extLst>
              <a:ext uri="{FF2B5EF4-FFF2-40B4-BE49-F238E27FC236}">
                <a16:creationId xmlns:a16="http://schemas.microsoft.com/office/drawing/2014/main" id="{E6383CF2-4583-1F41-BFBC-0EF1A8CC6EBC}"/>
              </a:ext>
            </a:extLst>
          </p:cNvPr>
          <p:cNvSpPr/>
          <p:nvPr/>
        </p:nvSpPr>
        <p:spPr>
          <a:xfrm>
            <a:off x="1763438" y="1706654"/>
            <a:ext cx="1206500" cy="1339770"/>
          </a:xfrm>
          <a:prstGeom prst="donut">
            <a:avLst>
              <a:gd name="adj" fmla="val 394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highlight>
                <a:srgbClr val="FFFF00"/>
              </a:highlight>
            </a:endParaRPr>
          </a:p>
        </p:txBody>
      </p:sp>
      <p:sp>
        <p:nvSpPr>
          <p:cNvPr id="6" name="Right Arrow 5">
            <a:extLst>
              <a:ext uri="{FF2B5EF4-FFF2-40B4-BE49-F238E27FC236}">
                <a16:creationId xmlns:a16="http://schemas.microsoft.com/office/drawing/2014/main" id="{0890C0B5-73D0-D04E-9D12-B2C3AFEFB7B3}"/>
              </a:ext>
            </a:extLst>
          </p:cNvPr>
          <p:cNvSpPr/>
          <p:nvPr/>
        </p:nvSpPr>
        <p:spPr>
          <a:xfrm>
            <a:off x="3925333" y="3003727"/>
            <a:ext cx="1221394" cy="27058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C3B5D7-9360-A14F-91E8-53191E76CA37}"/>
              </a:ext>
            </a:extLst>
          </p:cNvPr>
          <p:cNvSpPr txBox="1"/>
          <p:nvPr/>
        </p:nvSpPr>
        <p:spPr>
          <a:xfrm>
            <a:off x="3832734" y="2634395"/>
            <a:ext cx="2733886" cy="369332"/>
          </a:xfrm>
          <a:prstGeom prst="rect">
            <a:avLst/>
          </a:prstGeom>
          <a:noFill/>
        </p:spPr>
        <p:txBody>
          <a:bodyPr wrap="square" rtlCol="0">
            <a:spAutoFit/>
          </a:bodyPr>
          <a:lstStyle/>
          <a:p>
            <a:r>
              <a:rPr lang="en-US" dirty="0">
                <a:solidFill>
                  <a:schemeClr val="bg1"/>
                </a:solidFill>
              </a:rPr>
              <a:t>5 years later</a:t>
            </a:r>
          </a:p>
        </p:txBody>
      </p:sp>
      <p:sp>
        <p:nvSpPr>
          <p:cNvPr id="3" name="TextBox 2">
            <a:extLst>
              <a:ext uri="{FF2B5EF4-FFF2-40B4-BE49-F238E27FC236}">
                <a16:creationId xmlns:a16="http://schemas.microsoft.com/office/drawing/2014/main" id="{62C60E31-5C9C-1643-98F1-5352EDA8B3CE}"/>
              </a:ext>
            </a:extLst>
          </p:cNvPr>
          <p:cNvSpPr txBox="1"/>
          <p:nvPr/>
        </p:nvSpPr>
        <p:spPr>
          <a:xfrm>
            <a:off x="150471" y="133845"/>
            <a:ext cx="8475590" cy="369332"/>
          </a:xfrm>
          <a:prstGeom prst="rect">
            <a:avLst/>
          </a:prstGeom>
          <a:noFill/>
        </p:spPr>
        <p:txBody>
          <a:bodyPr wrap="none" rtlCol="0">
            <a:spAutoFit/>
          </a:bodyPr>
          <a:lstStyle/>
          <a:p>
            <a:r>
              <a:rPr lang="en-US" u="sng" dirty="0">
                <a:solidFill>
                  <a:schemeClr val="bg1"/>
                </a:solidFill>
              </a:rPr>
              <a:t>Improvements in equity and access to care can prevent delays in diagnosis and treatment</a:t>
            </a:r>
          </a:p>
        </p:txBody>
      </p:sp>
    </p:spTree>
    <p:extLst>
      <p:ext uri="{BB962C8B-B14F-4D97-AF65-F5344CB8AC3E}">
        <p14:creationId xmlns:p14="http://schemas.microsoft.com/office/powerpoint/2010/main" val="20355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CD03F-04EF-0D47-B540-1C0BD08B5D17}"/>
              </a:ext>
            </a:extLst>
          </p:cNvPr>
          <p:cNvSpPr/>
          <p:nvPr/>
        </p:nvSpPr>
        <p:spPr>
          <a:xfrm>
            <a:off x="-76200" y="-152400"/>
            <a:ext cx="9338733" cy="1159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30050F-D72D-0A47-B65A-F04AAF4825D2}"/>
              </a:ext>
            </a:extLst>
          </p:cNvPr>
          <p:cNvSpPr txBox="1"/>
          <p:nvPr/>
        </p:nvSpPr>
        <p:spPr>
          <a:xfrm>
            <a:off x="248180" y="42863"/>
            <a:ext cx="6961293"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Operationalize Equitable Care</a:t>
            </a:r>
          </a:p>
        </p:txBody>
      </p:sp>
      <p:pic>
        <p:nvPicPr>
          <p:cNvPr id="6" name="Graphic 5" descr="Internet">
            <a:extLst>
              <a:ext uri="{FF2B5EF4-FFF2-40B4-BE49-F238E27FC236}">
                <a16:creationId xmlns:a16="http://schemas.microsoft.com/office/drawing/2014/main" id="{9DA40A93-BF81-1F43-9030-1AE0622801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731" y="689194"/>
            <a:ext cx="3332747" cy="3332747"/>
          </a:xfrm>
          <a:prstGeom prst="rect">
            <a:avLst/>
          </a:prstGeom>
        </p:spPr>
      </p:pic>
      <p:pic>
        <p:nvPicPr>
          <p:cNvPr id="8" name="Graphic 7" descr="Group of people">
            <a:extLst>
              <a:ext uri="{FF2B5EF4-FFF2-40B4-BE49-F238E27FC236}">
                <a16:creationId xmlns:a16="http://schemas.microsoft.com/office/drawing/2014/main" id="{8A0E5454-8D72-9744-9D0F-5B1C8B6EC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5949" y="2082861"/>
            <a:ext cx="2695074" cy="2695074"/>
          </a:xfrm>
          <a:prstGeom prst="rect">
            <a:avLst/>
          </a:prstGeom>
        </p:spPr>
      </p:pic>
      <p:pic>
        <p:nvPicPr>
          <p:cNvPr id="10" name="Graphic 9" descr="Arrow Slight curve">
            <a:extLst>
              <a:ext uri="{FF2B5EF4-FFF2-40B4-BE49-F238E27FC236}">
                <a16:creationId xmlns:a16="http://schemas.microsoft.com/office/drawing/2014/main" id="{D64FD3A6-0928-4A4C-B17B-D4D2931640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01481">
            <a:off x="4088354" y="2340378"/>
            <a:ext cx="1916297" cy="1482648"/>
          </a:xfrm>
          <a:prstGeom prst="rect">
            <a:avLst/>
          </a:prstGeom>
        </p:spPr>
      </p:pic>
      <p:sp>
        <p:nvSpPr>
          <p:cNvPr id="2" name="TextBox 1">
            <a:extLst>
              <a:ext uri="{FF2B5EF4-FFF2-40B4-BE49-F238E27FC236}">
                <a16:creationId xmlns:a16="http://schemas.microsoft.com/office/drawing/2014/main" id="{8C5B1943-8561-4A43-98D1-846E02C8C91D}"/>
              </a:ext>
            </a:extLst>
          </p:cNvPr>
          <p:cNvSpPr txBox="1"/>
          <p:nvPr/>
        </p:nvSpPr>
        <p:spPr>
          <a:xfrm>
            <a:off x="2995588" y="3586638"/>
            <a:ext cx="2923108" cy="1477328"/>
          </a:xfrm>
          <a:prstGeom prst="rect">
            <a:avLst/>
          </a:prstGeom>
          <a:noFill/>
        </p:spPr>
        <p:txBody>
          <a:bodyPr wrap="none" rtlCol="0">
            <a:spAutoFit/>
          </a:bodyPr>
          <a:lstStyle/>
          <a:p>
            <a:r>
              <a:rPr lang="en-US" dirty="0"/>
              <a:t>Preferred language</a:t>
            </a:r>
          </a:p>
          <a:p>
            <a:r>
              <a:rPr lang="en-US" dirty="0"/>
              <a:t>Cultural Preferences</a:t>
            </a:r>
          </a:p>
          <a:p>
            <a:r>
              <a:rPr lang="en-US" dirty="0"/>
              <a:t>Patient Portal</a:t>
            </a:r>
          </a:p>
          <a:p>
            <a:r>
              <a:rPr lang="en-US" dirty="0"/>
              <a:t>Insurance Status and Options</a:t>
            </a:r>
          </a:p>
          <a:p>
            <a:endParaRPr lang="en-US" dirty="0"/>
          </a:p>
        </p:txBody>
      </p:sp>
    </p:spTree>
    <p:extLst>
      <p:ext uri="{BB962C8B-B14F-4D97-AF65-F5344CB8AC3E}">
        <p14:creationId xmlns:p14="http://schemas.microsoft.com/office/powerpoint/2010/main" val="104931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41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AC07ADBE-266E-3C44-945A-9B4FF18A08FB}"/>
              </a:ext>
            </a:extLst>
          </p:cNvPr>
          <p:cNvSpPr/>
          <p:nvPr/>
        </p:nvSpPr>
        <p:spPr>
          <a:xfrm>
            <a:off x="-256592" y="-141454"/>
            <a:ext cx="9657183" cy="1681154"/>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0" lvl="0" indent="-214313" defTabSz="914400">
              <a:lnSpc>
                <a:spcPct val="93000"/>
              </a:lnSpc>
              <a:spcBef>
                <a:spcPct val="0"/>
              </a:spcBef>
              <a:tabLst>
                <a:tab pos="723900" algn="l"/>
                <a:tab pos="1447800" algn="l"/>
                <a:tab pos="2171700" algn="l"/>
                <a:tab pos="2895600" algn="l"/>
                <a:tab pos="3619500" algn="l"/>
                <a:tab pos="4343400" algn="l"/>
                <a:tab pos="5067300" algn="l"/>
                <a:tab pos="5791200" algn="l"/>
              </a:tabLst>
              <a:defRPr/>
            </a:pPr>
            <a:r>
              <a:rPr lang="en-US" altLang="x-none" dirty="0">
                <a:solidFill>
                  <a:schemeClr val="tx1"/>
                </a:solidFill>
              </a:rPr>
              <a:t> </a:t>
            </a:r>
          </a:p>
        </p:txBody>
      </p:sp>
      <p:sp>
        <p:nvSpPr>
          <p:cNvPr id="2" name="Rectangle 1"/>
          <p:cNvSpPr/>
          <p:nvPr/>
        </p:nvSpPr>
        <p:spPr>
          <a:xfrm>
            <a:off x="0" y="258121"/>
            <a:ext cx="9815410" cy="1008289"/>
          </a:xfrm>
          <a:prstGeom prst="rect">
            <a:avLst/>
          </a:prstGeom>
        </p:spPr>
        <p:txBody>
          <a:bodyPr wrap="square">
            <a:spAutoFit/>
          </a:bodyPr>
          <a:lstStyle/>
          <a:p>
            <a:pPr marL="161925" indent="-160735">
              <a:lnSpc>
                <a:spcPct val="93000"/>
              </a:lnSpc>
              <a:tabLst>
                <a:tab pos="542925" algn="l"/>
                <a:tab pos="1085850" algn="l"/>
                <a:tab pos="1628775" algn="l"/>
                <a:tab pos="2171700" algn="l"/>
                <a:tab pos="2714625" algn="l"/>
                <a:tab pos="3257550" algn="l"/>
                <a:tab pos="3800475" algn="l"/>
                <a:tab pos="4343400" algn="l"/>
              </a:tabLst>
              <a:defRPr/>
            </a:pPr>
            <a:r>
              <a:rPr lang="en-US" altLang="x-none" sz="3600" dirty="0">
                <a:ea typeface="Kochi Mincho" charset="0"/>
                <a:cs typeface="Kochi Mincho" charset="0"/>
              </a:rPr>
              <a:t>Patient Advisory Groups</a:t>
            </a:r>
          </a:p>
          <a:p>
            <a:pPr marL="161925" indent="-160735">
              <a:lnSpc>
                <a:spcPct val="93000"/>
              </a:lnSpc>
              <a:tabLst>
                <a:tab pos="542925" algn="l"/>
                <a:tab pos="1085850" algn="l"/>
                <a:tab pos="1628775" algn="l"/>
                <a:tab pos="2171700" algn="l"/>
                <a:tab pos="2714625" algn="l"/>
                <a:tab pos="3257550" algn="l"/>
                <a:tab pos="3800475" algn="l"/>
                <a:tab pos="4343400" algn="l"/>
              </a:tabLst>
              <a:defRPr/>
            </a:pPr>
            <a:r>
              <a:rPr lang="en-US" altLang="x-none" sz="1400" dirty="0">
                <a:ea typeface="Kochi Mincho" charset="0"/>
                <a:cs typeface="Kochi Mincho" charset="0"/>
              </a:rPr>
              <a:t>Opportunity for patients to share experiences and shape policy change.</a:t>
            </a:r>
          </a:p>
          <a:p>
            <a:pPr marL="161925" indent="-160735">
              <a:lnSpc>
                <a:spcPct val="93000"/>
              </a:lnSpc>
              <a:tabLst>
                <a:tab pos="542925" algn="l"/>
                <a:tab pos="1085850" algn="l"/>
                <a:tab pos="1628775" algn="l"/>
                <a:tab pos="2171700" algn="l"/>
                <a:tab pos="2714625" algn="l"/>
                <a:tab pos="3257550" algn="l"/>
                <a:tab pos="3800475" algn="l"/>
                <a:tab pos="4343400" algn="l"/>
              </a:tabLst>
              <a:defRPr/>
            </a:pPr>
            <a:r>
              <a:rPr lang="en-US" altLang="x-none" sz="1400" dirty="0">
                <a:ea typeface="Kochi Mincho" charset="0"/>
                <a:cs typeface="Kochi Mincho" charset="0"/>
              </a:rPr>
              <a:t>Ensure this opportunity is accessible to patients from all backgrounds (location, language, religious preference).</a:t>
            </a:r>
          </a:p>
        </p:txBody>
      </p:sp>
    </p:spTree>
    <p:extLst>
      <p:ext uri="{BB962C8B-B14F-4D97-AF65-F5344CB8AC3E}">
        <p14:creationId xmlns:p14="http://schemas.microsoft.com/office/powerpoint/2010/main" val="97202831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373761"/>
            <a:ext cx="7426997" cy="4395978"/>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0F8298D9-13A7-964B-A4D7-240046A59B03}"/>
              </a:ext>
            </a:extLst>
          </p:cNvPr>
          <p:cNvSpPr txBox="1"/>
          <p:nvPr/>
        </p:nvSpPr>
        <p:spPr>
          <a:xfrm>
            <a:off x="1143000" y="2082403"/>
            <a:ext cx="6858000" cy="1035891"/>
          </a:xfrm>
          <a:prstGeom prst="rect">
            <a:avLst/>
          </a:prstGeom>
        </p:spPr>
        <p:txBody>
          <a:bodyPr vert="horz" lIns="91440" tIns="45720" rIns="91440" bIns="45720" rtlCol="0" anchor="ctr">
            <a:normAutofit fontScale="77500" lnSpcReduction="20000"/>
          </a:bodyPr>
          <a:lstStyle/>
          <a:p>
            <a:pPr algn="ctr" defTabSz="914400">
              <a:lnSpc>
                <a:spcPct val="90000"/>
              </a:lnSpc>
              <a:spcBef>
                <a:spcPct val="0"/>
              </a:spcBef>
              <a:spcAft>
                <a:spcPts val="600"/>
              </a:spcAft>
            </a:pPr>
            <a:r>
              <a:rPr lang="en-US" sz="4000" b="1" kern="1200" dirty="0">
                <a:solidFill>
                  <a:schemeClr val="bg2"/>
                </a:solidFill>
                <a:latin typeface="+mj-lt"/>
                <a:ea typeface="+mj-ea"/>
                <a:cs typeface="+mj-cs"/>
              </a:rPr>
              <a:t>Systems </a:t>
            </a:r>
            <a:r>
              <a:rPr lang="en-US" sz="4000" b="1" dirty="0">
                <a:solidFill>
                  <a:schemeClr val="bg2"/>
                </a:solidFill>
                <a:latin typeface="+mj-lt"/>
                <a:ea typeface="+mj-ea"/>
                <a:cs typeface="+mj-cs"/>
              </a:rPr>
              <a:t>B</a:t>
            </a:r>
            <a:r>
              <a:rPr lang="en-US" sz="4000" b="1" kern="1200" dirty="0">
                <a:solidFill>
                  <a:schemeClr val="bg2"/>
                </a:solidFill>
                <a:latin typeface="+mj-lt"/>
                <a:ea typeface="+mj-ea"/>
                <a:cs typeface="+mj-cs"/>
              </a:rPr>
              <a:t>ased </a:t>
            </a:r>
            <a:r>
              <a:rPr lang="en-US" sz="4000" b="1" dirty="0">
                <a:solidFill>
                  <a:schemeClr val="bg2"/>
                </a:solidFill>
                <a:latin typeface="+mj-lt"/>
                <a:ea typeface="+mj-ea"/>
                <a:cs typeface="+mj-cs"/>
              </a:rPr>
              <a:t>T</a:t>
            </a:r>
            <a:r>
              <a:rPr lang="en-US" sz="4000" b="1" kern="1200" dirty="0">
                <a:solidFill>
                  <a:schemeClr val="bg2"/>
                </a:solidFill>
                <a:latin typeface="+mj-lt"/>
                <a:ea typeface="+mj-ea"/>
                <a:cs typeface="+mj-cs"/>
              </a:rPr>
              <a:t>hinking</a:t>
            </a:r>
          </a:p>
          <a:p>
            <a:pPr algn="ctr" defTabSz="914400">
              <a:lnSpc>
                <a:spcPct val="90000"/>
              </a:lnSpc>
              <a:spcBef>
                <a:spcPct val="0"/>
              </a:spcBef>
              <a:spcAft>
                <a:spcPts val="600"/>
              </a:spcAft>
            </a:pPr>
            <a:r>
              <a:rPr lang="en-US" sz="2300" dirty="0">
                <a:solidFill>
                  <a:schemeClr val="bg2"/>
                </a:solidFill>
                <a:latin typeface="+mj-lt"/>
                <a:ea typeface="+mj-ea"/>
                <a:cs typeface="+mj-cs"/>
              </a:rPr>
              <a:t>R</a:t>
            </a:r>
            <a:r>
              <a:rPr lang="en-US" sz="2300" kern="1200" dirty="0">
                <a:solidFill>
                  <a:schemeClr val="bg2"/>
                </a:solidFill>
                <a:latin typeface="+mj-lt"/>
                <a:ea typeface="+mj-ea"/>
                <a:cs typeface="+mj-cs"/>
              </a:rPr>
              <a:t>ecognize the components of </a:t>
            </a:r>
            <a:r>
              <a:rPr lang="en-US" sz="2300" dirty="0">
                <a:solidFill>
                  <a:schemeClr val="bg2"/>
                </a:solidFill>
                <a:latin typeface="+mj-lt"/>
                <a:ea typeface="+mj-ea"/>
                <a:cs typeface="+mj-cs"/>
              </a:rPr>
              <a:t>the</a:t>
            </a:r>
            <a:r>
              <a:rPr lang="en-US" sz="2300" kern="1200" dirty="0">
                <a:solidFill>
                  <a:schemeClr val="bg2"/>
                </a:solidFill>
                <a:latin typeface="+mj-lt"/>
                <a:ea typeface="+mj-ea"/>
                <a:cs typeface="+mj-cs"/>
              </a:rPr>
              <a:t> complex medical system</a:t>
            </a:r>
          </a:p>
          <a:p>
            <a:pPr algn="ctr" defTabSz="914400">
              <a:lnSpc>
                <a:spcPct val="90000"/>
              </a:lnSpc>
              <a:spcBef>
                <a:spcPct val="0"/>
              </a:spcBef>
              <a:spcAft>
                <a:spcPts val="600"/>
              </a:spcAft>
            </a:pPr>
            <a:r>
              <a:rPr lang="en-US" sz="2300" kern="1200" dirty="0">
                <a:solidFill>
                  <a:schemeClr val="bg2"/>
                </a:solidFill>
                <a:latin typeface="+mj-lt"/>
                <a:ea typeface="+mj-ea"/>
                <a:cs typeface="+mj-cs"/>
              </a:rPr>
              <a:t>Create opportunities to integrate care</a:t>
            </a:r>
          </a:p>
        </p:txBody>
      </p:sp>
    </p:spTree>
    <p:extLst>
      <p:ext uri="{BB962C8B-B14F-4D97-AF65-F5344CB8AC3E}">
        <p14:creationId xmlns:p14="http://schemas.microsoft.com/office/powerpoint/2010/main" val="282101359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3981B0-7C43-CB43-9B6C-64C56AEDC36E}"/>
              </a:ext>
            </a:extLst>
          </p:cNvPr>
          <p:cNvSpPr/>
          <p:nvPr/>
        </p:nvSpPr>
        <p:spPr>
          <a:xfrm rot="2173501">
            <a:off x="-2757751" y="-3453537"/>
            <a:ext cx="5976137" cy="8599989"/>
          </a:xfrm>
          <a:prstGeom prst="rect">
            <a:avLst/>
          </a:prstGeom>
          <a:solidFill>
            <a:srgbClr val="743B8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71DA30-C7E1-FE48-8883-8DB21889BA16}"/>
              </a:ext>
            </a:extLst>
          </p:cNvPr>
          <p:cNvSpPr txBox="1"/>
          <p:nvPr/>
        </p:nvSpPr>
        <p:spPr>
          <a:xfrm>
            <a:off x="3427226" y="1739729"/>
            <a:ext cx="5819758" cy="4524315"/>
          </a:xfrm>
          <a:prstGeom prst="rect">
            <a:avLst/>
          </a:prstGeom>
          <a:noFill/>
        </p:spPr>
        <p:txBody>
          <a:bodyPr wrap="square" rtlCol="0">
            <a:spAutoFit/>
          </a:bodyPr>
          <a:lstStyle/>
          <a:p>
            <a:r>
              <a:rPr lang="en-US" sz="3200" dirty="0"/>
              <a:t>Patient-centered research</a:t>
            </a:r>
          </a:p>
          <a:p>
            <a:r>
              <a:rPr lang="en-US" sz="3200" dirty="0"/>
              <a:t>Recognizing disparity</a:t>
            </a:r>
          </a:p>
          <a:p>
            <a:r>
              <a:rPr lang="en-US" sz="3200" dirty="0"/>
              <a:t>Improving communication</a:t>
            </a:r>
          </a:p>
          <a:p>
            <a:r>
              <a:rPr lang="en-US" sz="3200" dirty="0"/>
              <a:t>Personalized clinical approaches</a:t>
            </a:r>
          </a:p>
          <a:p>
            <a:r>
              <a:rPr lang="en-US" sz="3200" dirty="0"/>
              <a:t>Operationalize equitable care</a:t>
            </a:r>
          </a:p>
          <a:p>
            <a:r>
              <a:rPr lang="en-US" sz="3200" dirty="0"/>
              <a:t>Systems based thinking</a:t>
            </a:r>
          </a:p>
          <a:p>
            <a:r>
              <a:rPr lang="en-US" sz="3200" dirty="0"/>
              <a:t> </a:t>
            </a:r>
          </a:p>
          <a:p>
            <a:endParaRPr lang="en-US" sz="3200" dirty="0"/>
          </a:p>
          <a:p>
            <a:endParaRPr lang="en-US" sz="3200" dirty="0"/>
          </a:p>
        </p:txBody>
      </p:sp>
      <p:pic>
        <p:nvPicPr>
          <p:cNvPr id="5" name="Graphic 4" descr="Group">
            <a:extLst>
              <a:ext uri="{FF2B5EF4-FFF2-40B4-BE49-F238E27FC236}">
                <a16:creationId xmlns:a16="http://schemas.microsoft.com/office/drawing/2014/main" id="{29C2CAB1-E44E-D445-8F5C-08584701E2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821" y="-96427"/>
            <a:ext cx="2836118" cy="2836118"/>
          </a:xfrm>
          <a:prstGeom prst="rect">
            <a:avLst/>
          </a:prstGeom>
        </p:spPr>
      </p:pic>
      <p:sp>
        <p:nvSpPr>
          <p:cNvPr id="2" name="TextBox 1">
            <a:extLst>
              <a:ext uri="{FF2B5EF4-FFF2-40B4-BE49-F238E27FC236}">
                <a16:creationId xmlns:a16="http://schemas.microsoft.com/office/drawing/2014/main" id="{4120465A-AC38-A04E-83C0-DDA2B65E176B}"/>
              </a:ext>
            </a:extLst>
          </p:cNvPr>
          <p:cNvSpPr txBox="1"/>
          <p:nvPr/>
        </p:nvSpPr>
        <p:spPr>
          <a:xfrm>
            <a:off x="4262908" y="675301"/>
            <a:ext cx="4670061" cy="646331"/>
          </a:xfrm>
          <a:prstGeom prst="rect">
            <a:avLst/>
          </a:prstGeom>
          <a:noFill/>
        </p:spPr>
        <p:txBody>
          <a:bodyPr wrap="none" rtlCol="0">
            <a:spAutoFit/>
          </a:bodyPr>
          <a:lstStyle/>
          <a:p>
            <a:r>
              <a:rPr lang="en-US" dirty="0"/>
              <a:t>How can we improve equity and access to care?</a:t>
            </a:r>
          </a:p>
          <a:p>
            <a:endParaRPr lang="en-US" dirty="0"/>
          </a:p>
        </p:txBody>
      </p:sp>
    </p:spTree>
    <p:extLst>
      <p:ext uri="{BB962C8B-B14F-4D97-AF65-F5344CB8AC3E}">
        <p14:creationId xmlns:p14="http://schemas.microsoft.com/office/powerpoint/2010/main" val="386776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Scales of justice">
            <a:extLst>
              <a:ext uri="{FF2B5EF4-FFF2-40B4-BE49-F238E27FC236}">
                <a16:creationId xmlns:a16="http://schemas.microsoft.com/office/drawing/2014/main" id="{DF672378-51CF-2341-8FCA-F84ADA550D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7675" y="146667"/>
            <a:ext cx="3660740" cy="3660740"/>
          </a:xfrm>
          <a:prstGeom prst="rect">
            <a:avLst/>
          </a:prstGeom>
        </p:spPr>
      </p:pic>
      <p:pic>
        <p:nvPicPr>
          <p:cNvPr id="5" name="Graphic 4" descr="Man">
            <a:extLst>
              <a:ext uri="{FF2B5EF4-FFF2-40B4-BE49-F238E27FC236}">
                <a16:creationId xmlns:a16="http://schemas.microsoft.com/office/drawing/2014/main" id="{644D9206-8A89-2D4D-B4FF-425ACE2BB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955" y="684611"/>
            <a:ext cx="1209828" cy="1209828"/>
          </a:xfrm>
          <a:prstGeom prst="rect">
            <a:avLst/>
          </a:prstGeom>
        </p:spPr>
      </p:pic>
      <p:pic>
        <p:nvPicPr>
          <p:cNvPr id="6" name="Graphic 5" descr="Man">
            <a:extLst>
              <a:ext uri="{FF2B5EF4-FFF2-40B4-BE49-F238E27FC236}">
                <a16:creationId xmlns:a16="http://schemas.microsoft.com/office/drawing/2014/main" id="{F069503C-45A3-7F4D-823A-7C6AD76B66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414" y="632052"/>
            <a:ext cx="1820310" cy="1820310"/>
          </a:xfrm>
          <a:prstGeom prst="rect">
            <a:avLst/>
          </a:prstGeom>
        </p:spPr>
      </p:pic>
      <p:sp>
        <p:nvSpPr>
          <p:cNvPr id="7" name="Rectangle 6">
            <a:extLst>
              <a:ext uri="{FF2B5EF4-FFF2-40B4-BE49-F238E27FC236}">
                <a16:creationId xmlns:a16="http://schemas.microsoft.com/office/drawing/2014/main" id="{CBAD0215-B69C-DA4B-A359-AD867F3B46D5}"/>
              </a:ext>
            </a:extLst>
          </p:cNvPr>
          <p:cNvSpPr/>
          <p:nvPr/>
        </p:nvSpPr>
        <p:spPr>
          <a:xfrm>
            <a:off x="1536089" y="2468240"/>
            <a:ext cx="762555" cy="1099450"/>
          </a:xfrm>
          <a:prstGeom prst="rect">
            <a:avLst/>
          </a:prstGeom>
          <a:pattFill prst="trellis">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21BF6D-AFEC-4147-9585-4D319B75E7B5}"/>
              </a:ext>
            </a:extLst>
          </p:cNvPr>
          <p:cNvSpPr/>
          <p:nvPr/>
        </p:nvSpPr>
        <p:spPr>
          <a:xfrm>
            <a:off x="455591" y="1977037"/>
            <a:ext cx="762555" cy="1590652"/>
          </a:xfrm>
          <a:prstGeom prst="rect">
            <a:avLst/>
          </a:prstGeom>
          <a:pattFill prst="trellis">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842ACD-97C4-E64F-9B63-66B256ADEC3A}"/>
              </a:ext>
            </a:extLst>
          </p:cNvPr>
          <p:cNvSpPr/>
          <p:nvPr/>
        </p:nvSpPr>
        <p:spPr>
          <a:xfrm>
            <a:off x="2737208" y="2975600"/>
            <a:ext cx="762555" cy="592089"/>
          </a:xfrm>
          <a:prstGeom prst="rect">
            <a:avLst/>
          </a:prstGeom>
          <a:pattFill prst="trellis">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n">
            <a:extLst>
              <a:ext uri="{FF2B5EF4-FFF2-40B4-BE49-F238E27FC236}">
                <a16:creationId xmlns:a16="http://schemas.microsoft.com/office/drawing/2014/main" id="{8D4392EA-4484-8646-9EF0-F985D98E48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3469" y="632052"/>
            <a:ext cx="2305063" cy="2305063"/>
          </a:xfrm>
          <a:prstGeom prst="rect">
            <a:avLst/>
          </a:prstGeom>
        </p:spPr>
      </p:pic>
      <p:sp>
        <p:nvSpPr>
          <p:cNvPr id="11" name="TextBox 10">
            <a:extLst>
              <a:ext uri="{FF2B5EF4-FFF2-40B4-BE49-F238E27FC236}">
                <a16:creationId xmlns:a16="http://schemas.microsoft.com/office/drawing/2014/main" id="{13A20A77-BC90-2C4B-A4AA-64F17EC0E293}"/>
              </a:ext>
            </a:extLst>
          </p:cNvPr>
          <p:cNvSpPr txBox="1"/>
          <p:nvPr/>
        </p:nvSpPr>
        <p:spPr>
          <a:xfrm>
            <a:off x="3677920" y="309389"/>
            <a:ext cx="1788160" cy="3170099"/>
          </a:xfrm>
          <a:prstGeom prst="rect">
            <a:avLst/>
          </a:prstGeom>
          <a:noFill/>
        </p:spPr>
        <p:txBody>
          <a:bodyPr wrap="square" rtlCol="0">
            <a:spAutoFit/>
          </a:bodyPr>
          <a:lstStyle/>
          <a:p>
            <a:r>
              <a:rPr lang="en-US" sz="20000" dirty="0"/>
              <a:t>=</a:t>
            </a:r>
          </a:p>
        </p:txBody>
      </p:sp>
      <p:cxnSp>
        <p:nvCxnSpPr>
          <p:cNvPr id="13" name="Straight Connector 12">
            <a:extLst>
              <a:ext uri="{FF2B5EF4-FFF2-40B4-BE49-F238E27FC236}">
                <a16:creationId xmlns:a16="http://schemas.microsoft.com/office/drawing/2014/main" id="{487C0972-0A64-5242-859D-C975254CFEE0}"/>
              </a:ext>
            </a:extLst>
          </p:cNvPr>
          <p:cNvCxnSpPr>
            <a:cxnSpLocks/>
          </p:cNvCxnSpPr>
          <p:nvPr/>
        </p:nvCxnSpPr>
        <p:spPr>
          <a:xfrm flipH="1">
            <a:off x="3664081" y="1306748"/>
            <a:ext cx="1519277" cy="134057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2C6FE9C-7FB0-4249-8019-94D92DFD9A6F}"/>
              </a:ext>
            </a:extLst>
          </p:cNvPr>
          <p:cNvSpPr/>
          <p:nvPr/>
        </p:nvSpPr>
        <p:spPr>
          <a:xfrm>
            <a:off x="290681" y="288108"/>
            <a:ext cx="4631396" cy="369332"/>
          </a:xfrm>
          <a:prstGeom prst="rect">
            <a:avLst/>
          </a:prstGeom>
        </p:spPr>
        <p:txBody>
          <a:bodyPr wrap="none">
            <a:spAutoFit/>
          </a:bodyPr>
          <a:lstStyle/>
          <a:p>
            <a:r>
              <a:rPr lang="en-US" dirty="0"/>
              <a:t>Remember:  equity is not the same as equality!</a:t>
            </a:r>
          </a:p>
        </p:txBody>
      </p:sp>
      <p:sp>
        <p:nvSpPr>
          <p:cNvPr id="4" name="Rectangle 3">
            <a:extLst>
              <a:ext uri="{FF2B5EF4-FFF2-40B4-BE49-F238E27FC236}">
                <a16:creationId xmlns:a16="http://schemas.microsoft.com/office/drawing/2014/main" id="{1CA5E2B2-00C2-9E40-8FD1-4A485D7104BC}"/>
              </a:ext>
            </a:extLst>
          </p:cNvPr>
          <p:cNvSpPr/>
          <p:nvPr/>
        </p:nvSpPr>
        <p:spPr>
          <a:xfrm>
            <a:off x="272065" y="3919410"/>
            <a:ext cx="8416344" cy="1169551"/>
          </a:xfrm>
          <a:prstGeom prst="rect">
            <a:avLst/>
          </a:prstGeom>
        </p:spPr>
        <p:txBody>
          <a:bodyPr wrap="square">
            <a:spAutoFit/>
          </a:bodyPr>
          <a:lstStyle/>
          <a:p>
            <a:r>
              <a:rPr lang="en-US" sz="1400" dirty="0"/>
              <a:t>Equality would be providing the same healthcare to all people.  Providing all people with the same access to the same care and the same screening recommendations.</a:t>
            </a:r>
          </a:p>
          <a:p>
            <a:endParaRPr lang="en-US" sz="1400" dirty="0"/>
          </a:p>
          <a:p>
            <a:r>
              <a:rPr lang="en-US" sz="1400" dirty="0"/>
              <a:t>Equity recognizes that different populations and different individuals require different opportunities and resources to achieve their full health potential.</a:t>
            </a:r>
          </a:p>
        </p:txBody>
      </p:sp>
    </p:spTree>
    <p:extLst>
      <p:ext uri="{BB962C8B-B14F-4D97-AF65-F5344CB8AC3E}">
        <p14:creationId xmlns:p14="http://schemas.microsoft.com/office/powerpoint/2010/main" val="291966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iding on the back of a bicycle&#10;&#10;Description automatically generated">
            <a:extLst>
              <a:ext uri="{FF2B5EF4-FFF2-40B4-BE49-F238E27FC236}">
                <a16:creationId xmlns:a16="http://schemas.microsoft.com/office/drawing/2014/main" id="{82709241-F591-534A-AEF4-3C1E17C8368E}"/>
              </a:ext>
            </a:extLst>
          </p:cNvPr>
          <p:cNvPicPr>
            <a:picLocks noChangeAspect="1"/>
          </p:cNvPicPr>
          <p:nvPr/>
        </p:nvPicPr>
        <p:blipFill>
          <a:blip r:embed="rId3"/>
          <a:stretch>
            <a:fillRect/>
          </a:stretch>
        </p:blipFill>
        <p:spPr>
          <a:xfrm>
            <a:off x="347729" y="141668"/>
            <a:ext cx="8220840" cy="4604494"/>
          </a:xfrm>
          <a:prstGeom prst="rect">
            <a:avLst/>
          </a:prstGeom>
        </p:spPr>
      </p:pic>
      <p:sp>
        <p:nvSpPr>
          <p:cNvPr id="4" name="TextBox 3">
            <a:extLst>
              <a:ext uri="{FF2B5EF4-FFF2-40B4-BE49-F238E27FC236}">
                <a16:creationId xmlns:a16="http://schemas.microsoft.com/office/drawing/2014/main" id="{F471ACEA-A762-004D-BDF0-73231636F45E}"/>
              </a:ext>
            </a:extLst>
          </p:cNvPr>
          <p:cNvSpPr txBox="1"/>
          <p:nvPr/>
        </p:nvSpPr>
        <p:spPr>
          <a:xfrm>
            <a:off x="5705341" y="4746162"/>
            <a:ext cx="4159876" cy="369332"/>
          </a:xfrm>
          <a:prstGeom prst="rect">
            <a:avLst/>
          </a:prstGeom>
          <a:noFill/>
        </p:spPr>
        <p:txBody>
          <a:bodyPr wrap="square" rtlCol="0">
            <a:spAutoFit/>
          </a:bodyPr>
          <a:lstStyle/>
          <a:p>
            <a:r>
              <a:rPr lang="en-US" dirty="0"/>
              <a:t>Robert Wood Johnson Foundation</a:t>
            </a:r>
          </a:p>
        </p:txBody>
      </p:sp>
    </p:spTree>
    <p:extLst>
      <p:ext uri="{BB962C8B-B14F-4D97-AF65-F5344CB8AC3E}">
        <p14:creationId xmlns:p14="http://schemas.microsoft.com/office/powerpoint/2010/main" val="3274610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7">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045"/>
            <a:ext cx="3135249" cy="2091055"/>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2702752"/>
            <a:ext cx="3135249" cy="2091056"/>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365317"/>
            <a:ext cx="5056386" cy="442341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ridge scene">
            <a:extLst>
              <a:ext uri="{FF2B5EF4-FFF2-40B4-BE49-F238E27FC236}">
                <a16:creationId xmlns:a16="http://schemas.microsoft.com/office/drawing/2014/main" id="{C1DC277A-CABC-5344-9811-DD6F37B7BFA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7643"/>
          <a:stretch/>
        </p:blipFill>
        <p:spPr>
          <a:xfrm>
            <a:off x="3764846" y="-516608"/>
            <a:ext cx="5095555" cy="3686978"/>
          </a:xfrm>
          <a:prstGeom prst="rect">
            <a:avLst/>
          </a:prstGeom>
        </p:spPr>
      </p:pic>
      <p:pic>
        <p:nvPicPr>
          <p:cNvPr id="12" name="Graphic 11" descr="Group">
            <a:extLst>
              <a:ext uri="{FF2B5EF4-FFF2-40B4-BE49-F238E27FC236}">
                <a16:creationId xmlns:a16="http://schemas.microsoft.com/office/drawing/2014/main" id="{36DE44AF-2E42-B747-A0CB-FB76BA0669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331" y="0"/>
            <a:ext cx="2836118" cy="2836118"/>
          </a:xfrm>
          <a:prstGeom prst="rect">
            <a:avLst/>
          </a:prstGeom>
        </p:spPr>
      </p:pic>
      <p:pic>
        <p:nvPicPr>
          <p:cNvPr id="18" name="Graphic 17" descr="Man">
            <a:extLst>
              <a:ext uri="{FF2B5EF4-FFF2-40B4-BE49-F238E27FC236}">
                <a16:creationId xmlns:a16="http://schemas.microsoft.com/office/drawing/2014/main" id="{805712D1-4FBB-FD42-BE65-C1E7D18562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340" y="3029020"/>
            <a:ext cx="558799" cy="558799"/>
          </a:xfrm>
          <a:prstGeom prst="rect">
            <a:avLst/>
          </a:prstGeom>
        </p:spPr>
      </p:pic>
      <p:pic>
        <p:nvPicPr>
          <p:cNvPr id="19" name="Graphic 18" descr="Man">
            <a:extLst>
              <a:ext uri="{FF2B5EF4-FFF2-40B4-BE49-F238E27FC236}">
                <a16:creationId xmlns:a16="http://schemas.microsoft.com/office/drawing/2014/main" id="{2C5E50D3-93E8-354A-BE32-FDF41CA355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4281" y="3012842"/>
            <a:ext cx="810683" cy="810683"/>
          </a:xfrm>
          <a:prstGeom prst="rect">
            <a:avLst/>
          </a:prstGeom>
        </p:spPr>
      </p:pic>
      <p:sp>
        <p:nvSpPr>
          <p:cNvPr id="20" name="Rectangle 19">
            <a:extLst>
              <a:ext uri="{FF2B5EF4-FFF2-40B4-BE49-F238E27FC236}">
                <a16:creationId xmlns:a16="http://schemas.microsoft.com/office/drawing/2014/main" id="{B59A39BB-83B6-DE4F-8EC7-3FA402784DF5}"/>
              </a:ext>
            </a:extLst>
          </p:cNvPr>
          <p:cNvSpPr/>
          <p:nvPr/>
        </p:nvSpPr>
        <p:spPr>
          <a:xfrm>
            <a:off x="1659302" y="3823525"/>
            <a:ext cx="460642" cy="6006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5DFC596-791D-6949-ABA6-AC87D8CB9990}"/>
              </a:ext>
            </a:extLst>
          </p:cNvPr>
          <p:cNvSpPr/>
          <p:nvPr/>
        </p:nvSpPr>
        <p:spPr>
          <a:xfrm>
            <a:off x="930136" y="3595346"/>
            <a:ext cx="460642" cy="834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78F8013-2DD0-CF41-9D8F-2112B620891D}"/>
              </a:ext>
            </a:extLst>
          </p:cNvPr>
          <p:cNvSpPr/>
          <p:nvPr/>
        </p:nvSpPr>
        <p:spPr>
          <a:xfrm>
            <a:off x="2365802" y="4239580"/>
            <a:ext cx="460642" cy="184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Man">
            <a:extLst>
              <a:ext uri="{FF2B5EF4-FFF2-40B4-BE49-F238E27FC236}">
                <a16:creationId xmlns:a16="http://schemas.microsoft.com/office/drawing/2014/main" id="{1BD20404-C25D-2B49-B37B-4810F63D65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79372" y="2989218"/>
            <a:ext cx="1259276" cy="1259276"/>
          </a:xfrm>
          <a:prstGeom prst="rect">
            <a:avLst/>
          </a:prstGeom>
        </p:spPr>
      </p:pic>
      <p:sp>
        <p:nvSpPr>
          <p:cNvPr id="4" name="Rectangle 3">
            <a:extLst>
              <a:ext uri="{FF2B5EF4-FFF2-40B4-BE49-F238E27FC236}">
                <a16:creationId xmlns:a16="http://schemas.microsoft.com/office/drawing/2014/main" id="{556C56E0-78CD-3844-9488-D454FC3D8DC1}"/>
              </a:ext>
            </a:extLst>
          </p:cNvPr>
          <p:cNvSpPr/>
          <p:nvPr/>
        </p:nvSpPr>
        <p:spPr>
          <a:xfrm>
            <a:off x="3742785" y="3134622"/>
            <a:ext cx="5054141" cy="106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US" sz="1200" dirty="0">
                <a:solidFill>
                  <a:schemeClr val="tx1"/>
                </a:solidFill>
              </a:rPr>
              <a:t>Improving Equity and Access to Imaging requires consideration of the needs of unique populations and people.  Requires thinking of solutions that involve patients and recognize the complex healthcare system patients must navigate.  Through recognizing the needs of patients, existing disparities, and barriers in access to care we can begin to approach health equity.</a:t>
            </a:r>
          </a:p>
        </p:txBody>
      </p:sp>
      <p:sp>
        <p:nvSpPr>
          <p:cNvPr id="2" name="TextBox 1">
            <a:extLst>
              <a:ext uri="{FF2B5EF4-FFF2-40B4-BE49-F238E27FC236}">
                <a16:creationId xmlns:a16="http://schemas.microsoft.com/office/drawing/2014/main" id="{B10478A1-2FA8-BD49-B0C7-E6076C027ECE}"/>
              </a:ext>
            </a:extLst>
          </p:cNvPr>
          <p:cNvSpPr txBox="1"/>
          <p:nvPr/>
        </p:nvSpPr>
        <p:spPr>
          <a:xfrm>
            <a:off x="2833782" y="4132138"/>
            <a:ext cx="4216400" cy="861774"/>
          </a:xfrm>
          <a:prstGeom prst="rect">
            <a:avLst/>
          </a:prstGeom>
          <a:noFill/>
        </p:spPr>
        <p:txBody>
          <a:bodyPr wrap="square" rtlCol="0">
            <a:spAutoFit/>
          </a:bodyPr>
          <a:lstStyle/>
          <a:p>
            <a:pPr algn="ctr"/>
            <a:r>
              <a:rPr lang="en-US" sz="3200" b="1" dirty="0"/>
              <a:t>THANK YOU!</a:t>
            </a:r>
          </a:p>
          <a:p>
            <a:pPr algn="ctr"/>
            <a:endParaRPr lang="en-US" dirty="0"/>
          </a:p>
        </p:txBody>
      </p:sp>
      <p:sp>
        <p:nvSpPr>
          <p:cNvPr id="3" name="TextBox 2">
            <a:extLst>
              <a:ext uri="{FF2B5EF4-FFF2-40B4-BE49-F238E27FC236}">
                <a16:creationId xmlns:a16="http://schemas.microsoft.com/office/drawing/2014/main" id="{72EC9F3B-D42D-B14D-88D1-77B6C423E6F5}"/>
              </a:ext>
            </a:extLst>
          </p:cNvPr>
          <p:cNvSpPr txBox="1"/>
          <p:nvPr/>
        </p:nvSpPr>
        <p:spPr>
          <a:xfrm>
            <a:off x="5348796" y="4101360"/>
            <a:ext cx="4152123" cy="923330"/>
          </a:xfrm>
          <a:prstGeom prst="rect">
            <a:avLst/>
          </a:prstGeom>
          <a:noFill/>
        </p:spPr>
        <p:txBody>
          <a:bodyPr wrap="square" rtlCol="0">
            <a:spAutoFit/>
          </a:bodyPr>
          <a:lstStyle/>
          <a:p>
            <a:pPr algn="ctr"/>
            <a:r>
              <a:rPr lang="en-US" dirty="0"/>
              <a:t>lucy.b.spalluto@vumc.org</a:t>
            </a:r>
          </a:p>
          <a:p>
            <a:pPr algn="ctr"/>
            <a:r>
              <a:rPr lang="en-US" dirty="0"/>
              <a:t>@</a:t>
            </a:r>
            <a:r>
              <a:rPr lang="en-US" dirty="0" err="1"/>
              <a:t>LBSrad</a:t>
            </a:r>
            <a:endParaRPr lang="en-US" dirty="0"/>
          </a:p>
          <a:p>
            <a:endParaRPr lang="en-US" dirty="0"/>
          </a:p>
        </p:txBody>
      </p:sp>
    </p:spTree>
    <p:extLst>
      <p:ext uri="{BB962C8B-B14F-4D97-AF65-F5344CB8AC3E}">
        <p14:creationId xmlns:p14="http://schemas.microsoft.com/office/powerpoint/2010/main" val="268569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41862D-D57B-9E4C-B233-0D34B8783D1C}"/>
              </a:ext>
            </a:extLst>
          </p:cNvPr>
          <p:cNvSpPr/>
          <p:nvPr/>
        </p:nvSpPr>
        <p:spPr>
          <a:xfrm>
            <a:off x="-65487" y="1359808"/>
            <a:ext cx="9209487" cy="1735860"/>
          </a:xfrm>
          <a:prstGeom prst="rect">
            <a:avLst/>
          </a:prstGeom>
          <a:solidFill>
            <a:srgbClr val="743B8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CC24F02-BF22-A240-884B-958E31645F3C}"/>
              </a:ext>
            </a:extLst>
          </p:cNvPr>
          <p:cNvSpPr/>
          <p:nvPr/>
        </p:nvSpPr>
        <p:spPr>
          <a:xfrm>
            <a:off x="-65487" y="3095668"/>
            <a:ext cx="9443167" cy="4244194"/>
          </a:xfrm>
          <a:prstGeom prst="rect">
            <a:avLst/>
          </a:prstGeom>
          <a:solidFill>
            <a:srgbClr val="743B8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613205" y="240843"/>
            <a:ext cx="7917590" cy="857250"/>
          </a:xfrm>
          <a:prstGeom prst="rect">
            <a:avLst/>
          </a:prstGeom>
        </p:spPr>
        <p:txBody>
          <a:bodyPr vert="horz" lIns="68580" tIns="34290" rIns="68580" bIns="3429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defTabSz="685800">
              <a:defRPr/>
            </a:pPr>
            <a:r>
              <a:rPr lang="en-US" sz="3200" b="1" dirty="0">
                <a:solidFill>
                  <a:srgbClr val="464646"/>
                </a:solidFill>
                <a:latin typeface="Arial" panose="020B0604020202020204" pitchFamily="34" charset="0"/>
                <a:cs typeface="Arial" pitchFamily="34" charset="0"/>
              </a:rPr>
              <a:t>How do we define/measure differences</a:t>
            </a:r>
            <a:r>
              <a:rPr lang="en-US" sz="3200" b="1" spc="-75" dirty="0">
                <a:solidFill>
                  <a:srgbClr val="464646"/>
                </a:solidFill>
                <a:latin typeface="Arial" panose="020B0604020202020204" pitchFamily="34" charset="0"/>
                <a:cs typeface="Arial" pitchFamily="34" charset="0"/>
              </a:rPr>
              <a:t> in health outcomes between populations? </a:t>
            </a:r>
          </a:p>
        </p:txBody>
      </p:sp>
      <p:sp>
        <p:nvSpPr>
          <p:cNvPr id="4" name="Rectangle 3"/>
          <p:cNvSpPr/>
          <p:nvPr/>
        </p:nvSpPr>
        <p:spPr>
          <a:xfrm>
            <a:off x="496489" y="1670010"/>
            <a:ext cx="8403671" cy="1735860"/>
          </a:xfrm>
          <a:prstGeom prst="rect">
            <a:avLst/>
          </a:prstGeom>
        </p:spPr>
        <p:txBody>
          <a:bodyPr wrap="square">
            <a:spAutoFit/>
          </a:bodyPr>
          <a:lstStyle/>
          <a:p>
            <a:pPr defTabSz="514350">
              <a:lnSpc>
                <a:spcPct val="90000"/>
              </a:lnSpc>
              <a:spcBef>
                <a:spcPts val="563"/>
              </a:spcBef>
              <a:defRPr/>
            </a:pPr>
            <a:r>
              <a:rPr lang="en-US" sz="2100" u="sng" dirty="0">
                <a:solidFill>
                  <a:prstClr val="black"/>
                </a:solidFill>
                <a:latin typeface="Arial" panose="020B0604020202020204" pitchFamily="34" charset="0"/>
                <a:cs typeface="Arial" panose="020B0604020202020204" pitchFamily="34" charset="0"/>
              </a:rPr>
              <a:t>Health Disparities</a:t>
            </a:r>
            <a:r>
              <a:rPr lang="en-US" sz="2100" dirty="0">
                <a:solidFill>
                  <a:prstClr val="black"/>
                </a:solidFill>
                <a:latin typeface="Arial" panose="020B0604020202020204" pitchFamily="34" charset="0"/>
                <a:cs typeface="Arial" panose="020B0604020202020204" pitchFamily="34" charset="0"/>
              </a:rPr>
              <a:t>: </a:t>
            </a:r>
          </a:p>
          <a:p>
            <a:pPr defTabSz="514350">
              <a:lnSpc>
                <a:spcPct val="90000"/>
              </a:lnSpc>
              <a:spcBef>
                <a:spcPts val="563"/>
              </a:spcBef>
              <a:defRPr/>
            </a:pPr>
            <a:endParaRPr lang="en-US" sz="2100" dirty="0">
              <a:solidFill>
                <a:prstClr val="black"/>
              </a:solidFill>
              <a:latin typeface="Arial" panose="020B0604020202020204" pitchFamily="34" charset="0"/>
              <a:cs typeface="Arial" panose="020B0604020202020204" pitchFamily="34" charset="0"/>
            </a:endParaRPr>
          </a:p>
          <a:p>
            <a:pPr defTabSz="514350">
              <a:lnSpc>
                <a:spcPct val="90000"/>
              </a:lnSpc>
              <a:spcBef>
                <a:spcPts val="563"/>
              </a:spcBef>
              <a:defRPr/>
            </a:pPr>
            <a:r>
              <a:rPr lang="en-US" sz="2100" dirty="0">
                <a:solidFill>
                  <a:prstClr val="black"/>
                </a:solidFill>
                <a:latin typeface="Arial" panose="020B0604020202020204" pitchFamily="34" charset="0"/>
                <a:cs typeface="Arial" panose="020B0604020202020204" pitchFamily="34" charset="0"/>
              </a:rPr>
              <a:t>Any differences in health outcomes between groups of people.</a:t>
            </a:r>
          </a:p>
          <a:p>
            <a:pPr defTabSz="514350">
              <a:lnSpc>
                <a:spcPct val="90000"/>
              </a:lnSpc>
              <a:spcBef>
                <a:spcPts val="563"/>
              </a:spcBef>
              <a:defRPr/>
            </a:pPr>
            <a:br>
              <a:rPr lang="en-US" sz="2100" dirty="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90F310B-E430-8D42-B3F2-D0D7A261D937}"/>
              </a:ext>
            </a:extLst>
          </p:cNvPr>
          <p:cNvSpPr/>
          <p:nvPr/>
        </p:nvSpPr>
        <p:spPr>
          <a:xfrm>
            <a:off x="496489" y="3405870"/>
            <a:ext cx="7936311" cy="2026709"/>
          </a:xfrm>
          <a:prstGeom prst="rect">
            <a:avLst/>
          </a:prstGeom>
        </p:spPr>
        <p:txBody>
          <a:bodyPr wrap="square">
            <a:spAutoFit/>
          </a:bodyPr>
          <a:lstStyle/>
          <a:p>
            <a:pPr defTabSz="514350">
              <a:lnSpc>
                <a:spcPct val="90000"/>
              </a:lnSpc>
              <a:spcBef>
                <a:spcPts val="563"/>
              </a:spcBef>
              <a:defRPr/>
            </a:pPr>
            <a:r>
              <a:rPr lang="en-US" sz="2100" u="sng" dirty="0">
                <a:solidFill>
                  <a:prstClr val="black"/>
                </a:solidFill>
                <a:latin typeface="Arial" panose="020B0604020202020204" pitchFamily="34" charset="0"/>
                <a:cs typeface="Arial" panose="020B0604020202020204" pitchFamily="34" charset="0"/>
              </a:rPr>
              <a:t>Health Inequities</a:t>
            </a:r>
            <a:r>
              <a:rPr lang="en-US" sz="2100" dirty="0">
                <a:solidFill>
                  <a:prstClr val="black"/>
                </a:solidFill>
                <a:latin typeface="Arial" panose="020B0604020202020204" pitchFamily="34" charset="0"/>
                <a:cs typeface="Arial" panose="020B0604020202020204" pitchFamily="34" charset="0"/>
              </a:rPr>
              <a:t>: </a:t>
            </a:r>
          </a:p>
          <a:p>
            <a:pPr defTabSz="514350">
              <a:lnSpc>
                <a:spcPct val="90000"/>
              </a:lnSpc>
              <a:spcBef>
                <a:spcPts val="563"/>
              </a:spcBef>
              <a:defRPr/>
            </a:pPr>
            <a:endParaRPr lang="en-US" sz="2100" dirty="0">
              <a:solidFill>
                <a:prstClr val="black"/>
              </a:solidFill>
              <a:latin typeface="Arial" panose="020B0604020202020204" pitchFamily="34" charset="0"/>
              <a:cs typeface="Arial" panose="020B0604020202020204" pitchFamily="34" charset="0"/>
            </a:endParaRPr>
          </a:p>
          <a:p>
            <a:pPr defTabSz="514350">
              <a:lnSpc>
                <a:spcPct val="90000"/>
              </a:lnSpc>
              <a:spcBef>
                <a:spcPts val="563"/>
              </a:spcBef>
              <a:defRPr/>
            </a:pPr>
            <a:r>
              <a:rPr lang="en-US" sz="2100" dirty="0">
                <a:solidFill>
                  <a:prstClr val="black"/>
                </a:solidFill>
                <a:latin typeface="Arial" panose="020B0604020202020204" pitchFamily="34" charset="0"/>
                <a:cs typeface="Arial" panose="020B0604020202020204" pitchFamily="34" charset="0"/>
              </a:rPr>
              <a:t>Any systemic, </a:t>
            </a:r>
            <a:r>
              <a:rPr lang="en-US" sz="2100" b="1" dirty="0">
                <a:solidFill>
                  <a:prstClr val="black"/>
                </a:solidFill>
                <a:latin typeface="Arial" panose="020B0604020202020204" pitchFamily="34" charset="0"/>
                <a:cs typeface="Arial" panose="020B0604020202020204" pitchFamily="34" charset="0"/>
              </a:rPr>
              <a:t>avoidable,</a:t>
            </a:r>
            <a:r>
              <a:rPr lang="en-US" sz="2100" dirty="0">
                <a:solidFill>
                  <a:prstClr val="black"/>
                </a:solidFill>
                <a:latin typeface="Arial" panose="020B0604020202020204" pitchFamily="34" charset="0"/>
                <a:cs typeface="Arial" panose="020B0604020202020204" pitchFamily="34" charset="0"/>
              </a:rPr>
              <a:t> unfair and unjust differences in health outcomes.</a:t>
            </a:r>
          </a:p>
          <a:p>
            <a:pPr defTabSz="514350">
              <a:lnSpc>
                <a:spcPct val="90000"/>
              </a:lnSpc>
              <a:spcBef>
                <a:spcPts val="563"/>
              </a:spcBef>
              <a:defRPr/>
            </a:pPr>
            <a:br>
              <a:rPr lang="en-US" sz="2100" dirty="0">
                <a:solidFill>
                  <a:prstClr val="black"/>
                </a:solidFill>
                <a:latin typeface="Arial" panose="020B0604020202020204" pitchFamily="34" charset="0"/>
                <a:cs typeface="Arial" panose="020B0604020202020204" pitchFamily="34" charset="0"/>
              </a:rPr>
            </a:b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68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E3F593-1430-334F-8428-0EEBB254F0F5}"/>
              </a:ext>
            </a:extLst>
          </p:cNvPr>
          <p:cNvGraphicFramePr>
            <a:graphicFrameLocks noGrp="1"/>
          </p:cNvGraphicFramePr>
          <p:nvPr/>
        </p:nvGraphicFramePr>
        <p:xfrm>
          <a:off x="643094" y="528960"/>
          <a:ext cx="3202078" cy="1734387"/>
        </p:xfrm>
        <a:graphic>
          <a:graphicData uri="http://schemas.openxmlformats.org/drawingml/2006/table">
            <a:tbl>
              <a:tblPr firstRow="1" firstCol="1" bandRow="1">
                <a:tableStyleId>{5C22544A-7EE6-4342-B048-85BDC9FD1C3A}</a:tableStyleId>
              </a:tblPr>
              <a:tblGrid>
                <a:gridCol w="1757038">
                  <a:extLst>
                    <a:ext uri="{9D8B030D-6E8A-4147-A177-3AD203B41FA5}">
                      <a16:colId xmlns:a16="http://schemas.microsoft.com/office/drawing/2014/main" val="156879339"/>
                    </a:ext>
                  </a:extLst>
                </a:gridCol>
                <a:gridCol w="695200">
                  <a:extLst>
                    <a:ext uri="{9D8B030D-6E8A-4147-A177-3AD203B41FA5}">
                      <a16:colId xmlns:a16="http://schemas.microsoft.com/office/drawing/2014/main" val="864604391"/>
                    </a:ext>
                  </a:extLst>
                </a:gridCol>
                <a:gridCol w="749840">
                  <a:extLst>
                    <a:ext uri="{9D8B030D-6E8A-4147-A177-3AD203B41FA5}">
                      <a16:colId xmlns:a16="http://schemas.microsoft.com/office/drawing/2014/main" val="339799994"/>
                    </a:ext>
                  </a:extLst>
                </a:gridCol>
              </a:tblGrid>
              <a:tr h="249977">
                <a:tc gridSpan="3">
                  <a:txBody>
                    <a:bodyPr/>
                    <a:lstStyle/>
                    <a:p>
                      <a:pPr algn="l">
                        <a:spcBef>
                          <a:spcPts val="10"/>
                        </a:spcBef>
                      </a:pPr>
                      <a:r>
                        <a:rPr lang="en-US" sz="900" dirty="0">
                          <a:solidFill>
                            <a:schemeClr val="tx1"/>
                          </a:solidFill>
                          <a:effectLst/>
                        </a:rPr>
                        <a:t>Breast Cancer Disparities</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1081126"/>
                  </a:ext>
                </a:extLst>
              </a:tr>
              <a:tr h="381838">
                <a:tc>
                  <a:txBody>
                    <a:bodyPr/>
                    <a:lstStyle/>
                    <a:p>
                      <a:pPr algn="ctr">
                        <a:spcBef>
                          <a:spcPts val="10"/>
                        </a:spcBef>
                      </a:pPr>
                      <a:r>
                        <a:rPr lang="en-US" sz="900" dirty="0">
                          <a:solidFill>
                            <a:schemeClr val="tx1"/>
                          </a:solidFill>
                          <a:effectLst/>
                        </a:rPr>
                        <a:t>Characteristic</a:t>
                      </a:r>
                      <a:endParaRPr lang="en-US" sz="1000" dirty="0">
                        <a:solidFill>
                          <a:schemeClr val="tx1"/>
                        </a:solidFill>
                        <a:effectLst/>
                      </a:endParaRPr>
                    </a:p>
                    <a:p>
                      <a:pPr algn="ctr">
                        <a:spcBef>
                          <a:spcPts val="10"/>
                        </a:spcBef>
                      </a:pPr>
                      <a:r>
                        <a:rPr lang="en-US" sz="900" dirty="0">
                          <a:solidFill>
                            <a:schemeClr val="tx1"/>
                          </a:solidFill>
                          <a:effectLst/>
                        </a:rPr>
                        <a:t>(per 100,000)</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dirty="0">
                          <a:solidFill>
                            <a:schemeClr val="tx1"/>
                          </a:solidFill>
                          <a:effectLst/>
                        </a:rPr>
                        <a:t>Black women</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White women</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8670868"/>
                  </a:ext>
                </a:extLst>
              </a:tr>
              <a:tr h="183762">
                <a:tc>
                  <a:txBody>
                    <a:bodyPr/>
                    <a:lstStyle/>
                    <a:p>
                      <a:pPr algn="l">
                        <a:spcBef>
                          <a:spcPts val="10"/>
                        </a:spcBef>
                      </a:pPr>
                      <a:r>
                        <a:rPr lang="en-US" sz="900">
                          <a:solidFill>
                            <a:schemeClr val="tx1"/>
                          </a:solidFill>
                          <a:effectLst/>
                        </a:rPr>
                        <a:t>Incidence Rate </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 </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 </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9469687"/>
                  </a:ext>
                </a:extLst>
              </a:tr>
              <a:tr h="183762">
                <a:tc>
                  <a:txBody>
                    <a:bodyPr/>
                    <a:lstStyle/>
                    <a:p>
                      <a:pPr algn="just">
                        <a:spcBef>
                          <a:spcPts val="10"/>
                        </a:spcBef>
                      </a:pPr>
                      <a:r>
                        <a:rPr lang="en-US" sz="900">
                          <a:solidFill>
                            <a:schemeClr val="tx1"/>
                          </a:solidFill>
                          <a:effectLst/>
                        </a:rPr>
                        <a:t>  All ages</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122.9</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124.4</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75599"/>
                  </a:ext>
                </a:extLst>
              </a:tr>
              <a:tr h="183762">
                <a:tc>
                  <a:txBody>
                    <a:bodyPr/>
                    <a:lstStyle/>
                    <a:p>
                      <a:pPr algn="just">
                        <a:spcBef>
                          <a:spcPts val="10"/>
                        </a:spcBef>
                      </a:pPr>
                      <a:r>
                        <a:rPr lang="en-US" sz="900">
                          <a:solidFill>
                            <a:schemeClr val="tx1"/>
                          </a:solidFill>
                          <a:effectLst/>
                        </a:rPr>
                        <a:t>  25-39 years old</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70.6</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59.9</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986589"/>
                  </a:ext>
                </a:extLst>
              </a:tr>
              <a:tr h="183762">
                <a:tc>
                  <a:txBody>
                    <a:bodyPr/>
                    <a:lstStyle/>
                    <a:p>
                      <a:pPr algn="l">
                        <a:spcBef>
                          <a:spcPts val="10"/>
                        </a:spcBef>
                      </a:pPr>
                      <a:r>
                        <a:rPr lang="en-US" sz="900">
                          <a:solidFill>
                            <a:schemeClr val="tx1"/>
                          </a:solidFill>
                          <a:effectLst/>
                        </a:rPr>
                        <a:t>Mortality Rate</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 </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dirty="0">
                          <a:solidFill>
                            <a:schemeClr val="tx1"/>
                          </a:solidFill>
                          <a:effectLst/>
                        </a:rPr>
                        <a:t> </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5209795"/>
                  </a:ext>
                </a:extLst>
              </a:tr>
              <a:tr h="183762">
                <a:tc>
                  <a:txBody>
                    <a:bodyPr/>
                    <a:lstStyle/>
                    <a:p>
                      <a:pPr algn="just">
                        <a:spcBef>
                          <a:spcPts val="10"/>
                        </a:spcBef>
                      </a:pPr>
                      <a:r>
                        <a:rPr lang="en-US" sz="900">
                          <a:solidFill>
                            <a:schemeClr val="tx1"/>
                          </a:solidFill>
                          <a:effectLst/>
                        </a:rPr>
                        <a:t>  All ages</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28.2</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20.3</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2615868"/>
                  </a:ext>
                </a:extLst>
              </a:tr>
              <a:tr h="183762">
                <a:tc>
                  <a:txBody>
                    <a:bodyPr/>
                    <a:lstStyle/>
                    <a:p>
                      <a:pPr algn="just">
                        <a:spcBef>
                          <a:spcPts val="10"/>
                        </a:spcBef>
                      </a:pPr>
                      <a:r>
                        <a:rPr lang="en-US" sz="900" dirty="0">
                          <a:solidFill>
                            <a:schemeClr val="tx1"/>
                          </a:solidFill>
                          <a:effectLst/>
                        </a:rPr>
                        <a:t>  25-39 years old</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a:solidFill>
                            <a:schemeClr val="tx1"/>
                          </a:solidFill>
                          <a:effectLst/>
                        </a:rPr>
                        <a:t>10.2</a:t>
                      </a:r>
                      <a:endParaRPr lang="en-US" sz="100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10"/>
                        </a:spcBef>
                      </a:pPr>
                      <a:r>
                        <a:rPr lang="en-US" sz="900" dirty="0">
                          <a:solidFill>
                            <a:schemeClr val="tx1"/>
                          </a:solidFill>
                          <a:effectLst/>
                        </a:rPr>
                        <a:t>5.8</a:t>
                      </a:r>
                      <a:endParaRPr lang="en-US" sz="1000" dirty="0">
                        <a:solidFill>
                          <a:schemeClr val="tx1"/>
                        </a:solidFill>
                        <a:effectLst/>
                        <a:latin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853907"/>
                  </a:ext>
                </a:extLst>
              </a:tr>
            </a:tbl>
          </a:graphicData>
        </a:graphic>
      </p:graphicFrame>
      <p:sp>
        <p:nvSpPr>
          <p:cNvPr id="5" name="Rectangle 4">
            <a:extLst>
              <a:ext uri="{FF2B5EF4-FFF2-40B4-BE49-F238E27FC236}">
                <a16:creationId xmlns:a16="http://schemas.microsoft.com/office/drawing/2014/main" id="{C4D78106-50C7-6C42-9AEC-C3FF78316FD1}"/>
              </a:ext>
            </a:extLst>
          </p:cNvPr>
          <p:cNvSpPr/>
          <p:nvPr/>
        </p:nvSpPr>
        <p:spPr>
          <a:xfrm>
            <a:off x="4456559" y="-1032940"/>
            <a:ext cx="4800601" cy="7826188"/>
          </a:xfrm>
          <a:prstGeom prst="rect">
            <a:avLst/>
          </a:prstGeom>
          <a:solidFill>
            <a:srgbClr val="743B8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B5FEBB-707D-254B-9352-990E19E3740C}"/>
              </a:ext>
            </a:extLst>
          </p:cNvPr>
          <p:cNvSpPr txBox="1"/>
          <p:nvPr/>
        </p:nvSpPr>
        <p:spPr>
          <a:xfrm>
            <a:off x="4722726" y="974690"/>
            <a:ext cx="3778180" cy="2862322"/>
          </a:xfrm>
          <a:prstGeom prst="rect">
            <a:avLst/>
          </a:prstGeom>
          <a:noFill/>
        </p:spPr>
        <p:txBody>
          <a:bodyPr wrap="square" rtlCol="0">
            <a:spAutoFit/>
          </a:bodyPr>
          <a:lstStyle/>
          <a:p>
            <a:r>
              <a:rPr lang="en-US" dirty="0"/>
              <a:t>When you look at women of ALL ages, around the same number of Black and White women get breast cancer, but </a:t>
            </a:r>
            <a:r>
              <a:rPr lang="en-US" u="sng" dirty="0"/>
              <a:t>more Black women die</a:t>
            </a:r>
            <a:r>
              <a:rPr lang="en-US" dirty="0"/>
              <a:t> from breast cancer.</a:t>
            </a:r>
          </a:p>
          <a:p>
            <a:endParaRPr lang="en-US" dirty="0"/>
          </a:p>
          <a:p>
            <a:r>
              <a:rPr lang="en-US" dirty="0"/>
              <a:t>When you look at younger women, </a:t>
            </a:r>
            <a:r>
              <a:rPr lang="en-US" u="sng" dirty="0"/>
              <a:t>more young Black women get breast cancer</a:t>
            </a:r>
            <a:r>
              <a:rPr lang="en-US" dirty="0"/>
              <a:t> and </a:t>
            </a:r>
            <a:r>
              <a:rPr lang="en-US" u="sng" dirty="0"/>
              <a:t>more young Black women die from breast cancer</a:t>
            </a:r>
            <a:r>
              <a:rPr lang="en-US" dirty="0"/>
              <a:t>.</a:t>
            </a:r>
          </a:p>
        </p:txBody>
      </p:sp>
      <p:sp>
        <p:nvSpPr>
          <p:cNvPr id="6" name="TextBox 5">
            <a:extLst>
              <a:ext uri="{FF2B5EF4-FFF2-40B4-BE49-F238E27FC236}">
                <a16:creationId xmlns:a16="http://schemas.microsoft.com/office/drawing/2014/main" id="{F9B5B85F-CD70-8D45-8ED8-BEDDA36026C8}"/>
              </a:ext>
            </a:extLst>
          </p:cNvPr>
          <p:cNvSpPr txBox="1"/>
          <p:nvPr/>
        </p:nvSpPr>
        <p:spPr>
          <a:xfrm>
            <a:off x="813156" y="2880154"/>
            <a:ext cx="2861953" cy="1877437"/>
          </a:xfrm>
          <a:prstGeom prst="rect">
            <a:avLst/>
          </a:prstGeom>
          <a:solidFill>
            <a:schemeClr val="bg1"/>
          </a:solidFill>
          <a:ln w="22225" cmpd="dbl">
            <a:solidFill>
              <a:schemeClr val="tx1"/>
            </a:solidFill>
          </a:ln>
        </p:spPr>
        <p:txBody>
          <a:bodyPr wrap="square" rtlCol="0">
            <a:spAutoFit/>
          </a:bodyPr>
          <a:lstStyle/>
          <a:p>
            <a:pPr algn="ctr"/>
            <a:r>
              <a:rPr lang="en-US" sz="2000" dirty="0">
                <a:solidFill>
                  <a:srgbClr val="954883"/>
                </a:solidFill>
              </a:rPr>
              <a:t>For every </a:t>
            </a:r>
            <a:r>
              <a:rPr lang="en-US" sz="2800" b="1" dirty="0">
                <a:solidFill>
                  <a:srgbClr val="954883"/>
                </a:solidFill>
              </a:rPr>
              <a:t>10</a:t>
            </a:r>
            <a:r>
              <a:rPr lang="en-US" sz="2000" dirty="0">
                <a:solidFill>
                  <a:srgbClr val="954883"/>
                </a:solidFill>
              </a:rPr>
              <a:t> White women who have a screening mammogram, only </a:t>
            </a:r>
            <a:r>
              <a:rPr lang="en-US" sz="2800" b="1" dirty="0">
                <a:solidFill>
                  <a:srgbClr val="954883"/>
                </a:solidFill>
              </a:rPr>
              <a:t>8</a:t>
            </a:r>
            <a:r>
              <a:rPr lang="en-US" sz="2000" dirty="0">
                <a:solidFill>
                  <a:srgbClr val="954883"/>
                </a:solidFill>
              </a:rPr>
              <a:t> of their Black counterparts will.</a:t>
            </a:r>
          </a:p>
        </p:txBody>
      </p:sp>
    </p:spTree>
    <p:extLst>
      <p:ext uri="{BB962C8B-B14F-4D97-AF65-F5344CB8AC3E}">
        <p14:creationId xmlns:p14="http://schemas.microsoft.com/office/powerpoint/2010/main" val="72168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7C85FE-E416-9F4A-AA6A-1803DEF9F10C}"/>
              </a:ext>
            </a:extLst>
          </p:cNvPr>
          <p:cNvSpPr/>
          <p:nvPr/>
        </p:nvSpPr>
        <p:spPr>
          <a:xfrm rot="2173501">
            <a:off x="-1092466" y="-2980440"/>
            <a:ext cx="5976137" cy="8599989"/>
          </a:xfrm>
          <a:prstGeom prst="rect">
            <a:avLst/>
          </a:prstGeom>
          <a:solidFill>
            <a:srgbClr val="743B8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ridge scene">
            <a:extLst>
              <a:ext uri="{FF2B5EF4-FFF2-40B4-BE49-F238E27FC236}">
                <a16:creationId xmlns:a16="http://schemas.microsoft.com/office/drawing/2014/main" id="{EB3556EB-9C77-2B42-A2F6-314128C765D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7643"/>
          <a:stretch/>
        </p:blipFill>
        <p:spPr>
          <a:xfrm>
            <a:off x="4356000" y="1538387"/>
            <a:ext cx="4982400" cy="3605113"/>
          </a:xfrm>
          <a:prstGeom prst="rect">
            <a:avLst/>
          </a:prstGeom>
        </p:spPr>
      </p:pic>
      <p:sp>
        <p:nvSpPr>
          <p:cNvPr id="3" name="TextBox 2">
            <a:extLst>
              <a:ext uri="{FF2B5EF4-FFF2-40B4-BE49-F238E27FC236}">
                <a16:creationId xmlns:a16="http://schemas.microsoft.com/office/drawing/2014/main" id="{69239E43-1108-E747-B1D5-B0445E4734FA}"/>
              </a:ext>
            </a:extLst>
          </p:cNvPr>
          <p:cNvSpPr txBox="1"/>
          <p:nvPr/>
        </p:nvSpPr>
        <p:spPr>
          <a:xfrm>
            <a:off x="593810" y="476558"/>
            <a:ext cx="4586400" cy="2123658"/>
          </a:xfrm>
          <a:prstGeom prst="rect">
            <a:avLst/>
          </a:prstGeom>
          <a:noFill/>
        </p:spPr>
        <p:txBody>
          <a:bodyPr wrap="square" rtlCol="0">
            <a:spAutoFit/>
          </a:bodyPr>
          <a:lstStyle/>
          <a:p>
            <a:r>
              <a:rPr lang="en-US" sz="4400" dirty="0"/>
              <a:t>Insurance </a:t>
            </a:r>
          </a:p>
          <a:p>
            <a:r>
              <a:rPr lang="en-US" sz="4400" dirty="0"/>
              <a:t>Geography </a:t>
            </a:r>
          </a:p>
          <a:p>
            <a:r>
              <a:rPr lang="en-US" sz="4400" dirty="0"/>
              <a:t>Communication</a:t>
            </a:r>
          </a:p>
        </p:txBody>
      </p:sp>
      <p:sp>
        <p:nvSpPr>
          <p:cNvPr id="4" name="TextBox 3">
            <a:extLst>
              <a:ext uri="{FF2B5EF4-FFF2-40B4-BE49-F238E27FC236}">
                <a16:creationId xmlns:a16="http://schemas.microsoft.com/office/drawing/2014/main" id="{5332531B-5159-A343-B85B-BCE87550F569}"/>
              </a:ext>
            </a:extLst>
          </p:cNvPr>
          <p:cNvSpPr txBox="1"/>
          <p:nvPr/>
        </p:nvSpPr>
        <p:spPr>
          <a:xfrm>
            <a:off x="7101852" y="1905910"/>
            <a:ext cx="1157689" cy="523220"/>
          </a:xfrm>
          <a:prstGeom prst="rect">
            <a:avLst/>
          </a:prstGeom>
          <a:noFill/>
        </p:spPr>
        <p:txBody>
          <a:bodyPr wrap="none" rtlCol="0">
            <a:spAutoFit/>
          </a:bodyPr>
          <a:lstStyle/>
          <a:p>
            <a:r>
              <a:rPr lang="en-US" sz="2800" dirty="0"/>
              <a:t>Access</a:t>
            </a:r>
          </a:p>
        </p:txBody>
      </p:sp>
    </p:spTree>
    <p:extLst>
      <p:ext uri="{BB962C8B-B14F-4D97-AF65-F5344CB8AC3E}">
        <p14:creationId xmlns:p14="http://schemas.microsoft.com/office/powerpoint/2010/main" val="133311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ABC6D9-79B6-1447-9E73-6E0FBEFCE2AC}"/>
              </a:ext>
            </a:extLst>
          </p:cNvPr>
          <p:cNvSpPr/>
          <p:nvPr/>
        </p:nvSpPr>
        <p:spPr>
          <a:xfrm>
            <a:off x="824248" y="744306"/>
            <a:ext cx="7817476" cy="3416320"/>
          </a:xfrm>
          <a:prstGeom prst="rect">
            <a:avLst/>
          </a:prstGeom>
        </p:spPr>
        <p:txBody>
          <a:bodyPr wrap="square">
            <a:spAutoFit/>
          </a:bodyPr>
          <a:lstStyle/>
          <a:p>
            <a:r>
              <a:rPr lang="en-US" dirty="0"/>
              <a:t>Access to comprehensive, quality health services is important for promoting and maintaining health, preventing and managing disease, reducing unnecessary death, and achieving health equity.  </a:t>
            </a:r>
          </a:p>
          <a:p>
            <a:endParaRPr lang="en-US" dirty="0"/>
          </a:p>
          <a:p>
            <a:r>
              <a:rPr lang="en-US" dirty="0"/>
              <a:t>3 main components of access :</a:t>
            </a:r>
          </a:p>
          <a:p>
            <a:endParaRPr lang="en-US" dirty="0"/>
          </a:p>
          <a:p>
            <a:pPr marL="285750" indent="-285750">
              <a:buFont typeface="Arial" panose="020B0604020202020204" pitchFamily="34" charset="0"/>
              <a:buChar char="•"/>
            </a:pPr>
            <a:r>
              <a:rPr lang="en-US" dirty="0"/>
              <a:t>Insurance – entry/payment to the healthcare system</a:t>
            </a:r>
          </a:p>
          <a:p>
            <a:pPr marL="285750" indent="-285750">
              <a:buFont typeface="Arial" panose="020B0604020202020204" pitchFamily="34" charset="0"/>
              <a:buChar char="•"/>
            </a:pPr>
            <a:r>
              <a:rPr lang="en-US" dirty="0"/>
              <a:t>Geography – physical access to a healthcare facility </a:t>
            </a:r>
          </a:p>
          <a:p>
            <a:pPr marL="285750" indent="-285750">
              <a:buFont typeface="Arial" panose="020B0604020202020204" pitchFamily="34" charset="0"/>
              <a:buChar char="•"/>
            </a:pPr>
            <a:r>
              <a:rPr lang="en-US" dirty="0"/>
              <a:t>Communication – language, patient portals, patient preferences to help us build personal relationships/trust.  Understanding the imaging process.  Relating to a provider.  Helping patients feel as if they are getting the appropriate care.</a:t>
            </a:r>
          </a:p>
        </p:txBody>
      </p:sp>
    </p:spTree>
    <p:extLst>
      <p:ext uri="{BB962C8B-B14F-4D97-AF65-F5344CB8AC3E}">
        <p14:creationId xmlns:p14="http://schemas.microsoft.com/office/powerpoint/2010/main" val="554895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6C9AD-48B5-D849-89F0-45FFF79D9CCB}"/>
              </a:ext>
            </a:extLst>
          </p:cNvPr>
          <p:cNvPicPr>
            <a:picLocks noChangeAspect="1"/>
          </p:cNvPicPr>
          <p:nvPr/>
        </p:nvPicPr>
        <p:blipFill>
          <a:blip r:embed="rId3"/>
          <a:stretch>
            <a:fillRect/>
          </a:stretch>
        </p:blipFill>
        <p:spPr>
          <a:xfrm>
            <a:off x="0" y="-106214"/>
            <a:ext cx="9403307" cy="5355928"/>
          </a:xfrm>
          <a:prstGeom prst="rect">
            <a:avLst/>
          </a:prstGeom>
        </p:spPr>
      </p:pic>
      <p:pic>
        <p:nvPicPr>
          <p:cNvPr id="7" name="Picture 6">
            <a:extLst>
              <a:ext uri="{FF2B5EF4-FFF2-40B4-BE49-F238E27FC236}">
                <a16:creationId xmlns:a16="http://schemas.microsoft.com/office/drawing/2014/main" id="{C8D7EC9A-5619-9B46-8BE2-AB8ABD1A4A40}"/>
              </a:ext>
            </a:extLst>
          </p:cNvPr>
          <p:cNvPicPr>
            <a:picLocks noChangeAspect="1"/>
          </p:cNvPicPr>
          <p:nvPr/>
        </p:nvPicPr>
        <p:blipFill rotWithShape="1">
          <a:blip r:embed="rId4"/>
          <a:srcRect t="5152"/>
          <a:stretch/>
        </p:blipFill>
        <p:spPr>
          <a:xfrm>
            <a:off x="4301544" y="0"/>
            <a:ext cx="3714909" cy="488746"/>
          </a:xfrm>
          <a:prstGeom prst="rect">
            <a:avLst/>
          </a:prstGeom>
        </p:spPr>
      </p:pic>
      <p:pic>
        <p:nvPicPr>
          <p:cNvPr id="9" name="Picture 8">
            <a:extLst>
              <a:ext uri="{FF2B5EF4-FFF2-40B4-BE49-F238E27FC236}">
                <a16:creationId xmlns:a16="http://schemas.microsoft.com/office/drawing/2014/main" id="{D97B910C-CE27-C04F-B928-567F5FA80579}"/>
              </a:ext>
            </a:extLst>
          </p:cNvPr>
          <p:cNvPicPr>
            <a:picLocks noChangeAspect="1"/>
          </p:cNvPicPr>
          <p:nvPr/>
        </p:nvPicPr>
        <p:blipFill>
          <a:blip r:embed="rId5"/>
          <a:stretch>
            <a:fillRect/>
          </a:stretch>
        </p:blipFill>
        <p:spPr>
          <a:xfrm>
            <a:off x="1762407" y="4552950"/>
            <a:ext cx="1438275" cy="590550"/>
          </a:xfrm>
          <a:prstGeom prst="rect">
            <a:avLst/>
          </a:prstGeom>
        </p:spPr>
      </p:pic>
    </p:spTree>
    <p:extLst>
      <p:ext uri="{BB962C8B-B14F-4D97-AF65-F5344CB8AC3E}">
        <p14:creationId xmlns:p14="http://schemas.microsoft.com/office/powerpoint/2010/main" val="171776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E0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EBBA2C-29E8-D448-B033-62C59A9BB553}"/>
              </a:ext>
            </a:extLst>
          </p:cNvPr>
          <p:cNvPicPr>
            <a:picLocks noChangeAspect="1"/>
          </p:cNvPicPr>
          <p:nvPr/>
        </p:nvPicPr>
        <p:blipFill>
          <a:blip r:embed="rId3"/>
          <a:stretch>
            <a:fillRect/>
          </a:stretch>
        </p:blipFill>
        <p:spPr>
          <a:xfrm>
            <a:off x="5025527" y="2531644"/>
            <a:ext cx="3736335" cy="2611855"/>
          </a:xfrm>
          <a:prstGeom prst="rect">
            <a:avLst/>
          </a:prstGeom>
        </p:spPr>
      </p:pic>
      <p:pic>
        <p:nvPicPr>
          <p:cNvPr id="7" name="Picture 6">
            <a:extLst>
              <a:ext uri="{FF2B5EF4-FFF2-40B4-BE49-F238E27FC236}">
                <a16:creationId xmlns:a16="http://schemas.microsoft.com/office/drawing/2014/main" id="{9C67C123-CD47-0244-B128-9A9432012860}"/>
              </a:ext>
            </a:extLst>
          </p:cNvPr>
          <p:cNvPicPr>
            <a:picLocks noChangeAspect="1"/>
          </p:cNvPicPr>
          <p:nvPr/>
        </p:nvPicPr>
        <p:blipFill rotWithShape="1">
          <a:blip r:embed="rId4"/>
          <a:srcRect b="3533"/>
          <a:stretch/>
        </p:blipFill>
        <p:spPr>
          <a:xfrm>
            <a:off x="5025528" y="-1"/>
            <a:ext cx="3736333" cy="2571751"/>
          </a:xfrm>
          <a:prstGeom prst="rect">
            <a:avLst/>
          </a:prstGeom>
        </p:spPr>
      </p:pic>
      <p:pic>
        <p:nvPicPr>
          <p:cNvPr id="9" name="Picture 8">
            <a:extLst>
              <a:ext uri="{FF2B5EF4-FFF2-40B4-BE49-F238E27FC236}">
                <a16:creationId xmlns:a16="http://schemas.microsoft.com/office/drawing/2014/main" id="{FF1A247B-A095-A741-9B7A-307F42349528}"/>
              </a:ext>
            </a:extLst>
          </p:cNvPr>
          <p:cNvPicPr>
            <a:picLocks noChangeAspect="1"/>
          </p:cNvPicPr>
          <p:nvPr/>
        </p:nvPicPr>
        <p:blipFill>
          <a:blip r:embed="rId5"/>
          <a:stretch>
            <a:fillRect/>
          </a:stretch>
        </p:blipFill>
        <p:spPr>
          <a:xfrm>
            <a:off x="0" y="0"/>
            <a:ext cx="4782432" cy="3502780"/>
          </a:xfrm>
          <a:prstGeom prst="rect">
            <a:avLst/>
          </a:prstGeom>
        </p:spPr>
      </p:pic>
      <p:pic>
        <p:nvPicPr>
          <p:cNvPr id="11" name="Picture 10">
            <a:extLst>
              <a:ext uri="{FF2B5EF4-FFF2-40B4-BE49-F238E27FC236}">
                <a16:creationId xmlns:a16="http://schemas.microsoft.com/office/drawing/2014/main" id="{0008B137-F70D-4E4A-BF32-7A3858EEE7EA}"/>
              </a:ext>
            </a:extLst>
          </p:cNvPr>
          <p:cNvPicPr>
            <a:picLocks noChangeAspect="1"/>
          </p:cNvPicPr>
          <p:nvPr/>
        </p:nvPicPr>
        <p:blipFill>
          <a:blip r:embed="rId6"/>
          <a:stretch>
            <a:fillRect/>
          </a:stretch>
        </p:blipFill>
        <p:spPr>
          <a:xfrm>
            <a:off x="1413969" y="4115353"/>
            <a:ext cx="1438275" cy="590550"/>
          </a:xfrm>
          <a:prstGeom prst="rect">
            <a:avLst/>
          </a:prstGeom>
        </p:spPr>
      </p:pic>
      <p:pic>
        <p:nvPicPr>
          <p:cNvPr id="13" name="Picture 12">
            <a:extLst>
              <a:ext uri="{FF2B5EF4-FFF2-40B4-BE49-F238E27FC236}">
                <a16:creationId xmlns:a16="http://schemas.microsoft.com/office/drawing/2014/main" id="{BF54A703-0FD7-BA46-BBAA-3F4B7E2BD415}"/>
              </a:ext>
            </a:extLst>
          </p:cNvPr>
          <p:cNvPicPr>
            <a:picLocks noChangeAspect="1"/>
          </p:cNvPicPr>
          <p:nvPr/>
        </p:nvPicPr>
        <p:blipFill>
          <a:blip r:embed="rId7"/>
          <a:stretch>
            <a:fillRect/>
          </a:stretch>
        </p:blipFill>
        <p:spPr>
          <a:xfrm>
            <a:off x="282737" y="3577599"/>
            <a:ext cx="3328987" cy="361039"/>
          </a:xfrm>
          <a:prstGeom prst="rect">
            <a:avLst/>
          </a:prstGeom>
        </p:spPr>
      </p:pic>
    </p:spTree>
    <p:extLst>
      <p:ext uri="{BB962C8B-B14F-4D97-AF65-F5344CB8AC3E}">
        <p14:creationId xmlns:p14="http://schemas.microsoft.com/office/powerpoint/2010/main" val="31730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1072</Words>
  <Application>Microsoft Macintosh PowerPoint</Application>
  <PresentationFormat>On-screen Show (16:9)</PresentationFormat>
  <Paragraphs>172</Paragraphs>
  <Slides>30</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Equity and Access to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Tale of Two Screenings…</vt:lpstr>
      <vt:lpstr>Rachael’s Day of Mammogram</vt:lpstr>
      <vt:lpstr>Lynne’s Day of Mammogram</vt:lpstr>
      <vt:lpstr>PowerPoint Presentation</vt:lpstr>
      <vt:lpstr>PowerPoint Presentation</vt:lpstr>
      <vt:lpstr>PowerPoint Presentation</vt:lpstr>
      <vt:lpstr>PowerPoint Presentation</vt:lpstr>
      <vt:lpstr>PowerPoint Presentation</vt:lpstr>
      <vt:lpstr>Why is patient centered research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and Access to Imaging</dc:title>
  <dc:creator>Spalluto, Lucy B</dc:creator>
  <cp:lastModifiedBy>Spalluto, Lucy B</cp:lastModifiedBy>
  <cp:revision>9</cp:revision>
  <dcterms:created xsi:type="dcterms:W3CDTF">2020-10-02T19:21:01Z</dcterms:created>
  <dcterms:modified xsi:type="dcterms:W3CDTF">2021-01-22T21:29:03Z</dcterms:modified>
</cp:coreProperties>
</file>