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60" r:id="rId3"/>
    <p:sldId id="268" r:id="rId4"/>
    <p:sldId id="263" r:id="rId5"/>
    <p:sldId id="264" r:id="rId6"/>
    <p:sldId id="266" r:id="rId7"/>
    <p:sldId id="269" r:id="rId8"/>
    <p:sldId id="267" r:id="rId9"/>
    <p:sldId id="270" r:id="rId10"/>
    <p:sldId id="271" r:id="rId11"/>
    <p:sldId id="272" r:id="rId12"/>
    <p:sldId id="273" r:id="rId13"/>
    <p:sldId id="277" r:id="rId14"/>
    <p:sldId id="278" r:id="rId15"/>
    <p:sldId id="279" r:id="rId16"/>
    <p:sldId id="274" r:id="rId17"/>
    <p:sldId id="284" r:id="rId18"/>
    <p:sldId id="275" r:id="rId19"/>
    <p:sldId id="288" r:id="rId20"/>
    <p:sldId id="289" r:id="rId21"/>
    <p:sldId id="287" r:id="rId22"/>
    <p:sldId id="291" r:id="rId23"/>
    <p:sldId id="286" r:id="rId24"/>
    <p:sldId id="297" r:id="rId25"/>
    <p:sldId id="285" r:id="rId26"/>
    <p:sldId id="299" r:id="rId27"/>
    <p:sldId id="276" r:id="rId28"/>
    <p:sldId id="2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5F87E-F8C6-4D39-AF00-1380052810BD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5543A-10B5-46B1-9355-3D89D58A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11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runners in same race however A in treated unfairly by given hurdles, C only has 1 leg but C race is set up like B race so the race is hair but C only has 1 leg he is a different runner – need to remove hurdles for 1 and give C extra time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5543A-10B5-46B1-9355-3D89D58AF5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04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5543A-10B5-46B1-9355-3D89D58AF5F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0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7.wdp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9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0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0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1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0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042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D5C79-B6B2-EC41-B895-75479BC66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9979"/>
            <a:ext cx="9144000" cy="729331"/>
          </a:xfrm>
        </p:spPr>
        <p:txBody>
          <a:bodyPr>
            <a:normAutofit/>
          </a:bodyPr>
          <a:lstStyle>
            <a:lvl1pPr marL="0" indent="0" algn="ctr">
              <a:buNone/>
              <a:defRPr sz="18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0C38A-F466-D84F-99B9-99856C5AE5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09225" y="4648205"/>
            <a:ext cx="973559" cy="125937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D60042-FB4E-E64B-9CD6-98FFAD1B45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6306472"/>
            <a:ext cx="9144000" cy="551528"/>
          </a:xfrm>
        </p:spPr>
        <p:txBody>
          <a:bodyPr>
            <a:normAutofit/>
          </a:bodyPr>
          <a:lstStyle>
            <a:lvl1pPr marL="0" indent="0" algn="ctr">
              <a:buNone/>
              <a:defRPr sz="9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342883" indent="0">
              <a:buNone/>
              <a:defRPr/>
            </a:lvl2pPr>
          </a:lstStyle>
          <a:p>
            <a:pPr lvl="0"/>
            <a:r>
              <a:rPr lang="en-US" dirty="0"/>
              <a:t>DATE OF PRESENTATION  |  LOCATION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0598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+Call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6EEBAEB-A8E1-4F43-9BB1-043C488B1D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69899" r="1"/>
          <a:stretch/>
        </p:blipFill>
        <p:spPr>
          <a:xfrm>
            <a:off x="6096000" y="4791118"/>
            <a:ext cx="6089651" cy="206053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CDB78E4-D553-6F41-8C2B-2A39EF449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15000" contrast="50000"/>
                    </a14:imgEffect>
                  </a14:imgLayer>
                </a14:imgProps>
              </a:ext>
            </a:extLst>
          </a:blip>
          <a:srcRect l="50000" t="-241" r="1" b="30344"/>
          <a:stretch/>
        </p:blipFill>
        <p:spPr>
          <a:xfrm>
            <a:off x="6095999" y="1"/>
            <a:ext cx="6089651" cy="4784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2"/>
            <a:ext cx="4906083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30"/>
            <a:ext cx="5147923" cy="4572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F0CB8-F49A-C441-BF40-B6D80E474E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048058-35DC-4A43-AC61-E578A8A7F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5902" y="457200"/>
            <a:ext cx="1515783" cy="1070739"/>
          </a:xfrm>
        </p:spPr>
        <p:txBody>
          <a:bodyPr anchor="ctr">
            <a:noAutofit/>
          </a:bodyPr>
          <a:lstStyle>
            <a:lvl1pPr marL="0" indent="0" algn="ctr">
              <a:buNone/>
              <a:defRPr sz="5400" b="1" i="1">
                <a:solidFill>
                  <a:schemeClr val="accent3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34288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685766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02864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0376360-71FF-A144-930F-A825AC39BD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5902" y="1889599"/>
            <a:ext cx="1515783" cy="1070739"/>
          </a:xfrm>
        </p:spPr>
        <p:txBody>
          <a:bodyPr anchor="ctr">
            <a:noAutofit/>
          </a:bodyPr>
          <a:lstStyle>
            <a:lvl1pPr marL="0" indent="0" algn="ctr">
              <a:buNone/>
              <a:defRPr sz="5400" b="1" i="1">
                <a:solidFill>
                  <a:schemeClr val="accent3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34288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685766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02864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34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235CA03-F352-BA42-90A3-D4E973E431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5902" y="3328347"/>
            <a:ext cx="1515783" cy="1070739"/>
          </a:xfrm>
        </p:spPr>
        <p:txBody>
          <a:bodyPr anchor="ctr">
            <a:noAutofit/>
          </a:bodyPr>
          <a:lstStyle>
            <a:lvl1pPr marL="0" indent="0" algn="ctr">
              <a:buNone/>
              <a:defRPr sz="5400" b="1" i="1">
                <a:solidFill>
                  <a:schemeClr val="accent3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34288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685766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02864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56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ACB5C-C86C-644D-BA6A-BE0D86E9F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303" y="457204"/>
            <a:ext cx="3254375" cy="1069975"/>
          </a:xfrm>
        </p:spPr>
        <p:txBody>
          <a:bodyPr anchor="ctr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84" indent="0">
              <a:buNone/>
              <a:defRPr>
                <a:solidFill>
                  <a:schemeClr val="bg1"/>
                </a:solidFill>
              </a:defRPr>
            </a:lvl2pPr>
            <a:lvl3pPr marL="685766" indent="0">
              <a:buNone/>
              <a:defRPr>
                <a:solidFill>
                  <a:schemeClr val="bg1"/>
                </a:solidFill>
              </a:defRPr>
            </a:lvl3pPr>
            <a:lvl4pPr marL="1028649" indent="0">
              <a:buNone/>
              <a:defRPr>
                <a:solidFill>
                  <a:schemeClr val="bg1"/>
                </a:solidFill>
              </a:defRPr>
            </a:lvl4pPr>
            <a:lvl5pPr marL="13715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Unit, detail, or explanation of number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242E3C7-488E-2044-BA91-10A81BED4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303" y="1882592"/>
            <a:ext cx="3254375" cy="1069975"/>
          </a:xfrm>
        </p:spPr>
        <p:txBody>
          <a:bodyPr anchor="ctr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84" indent="0">
              <a:buNone/>
              <a:defRPr>
                <a:solidFill>
                  <a:schemeClr val="bg1"/>
                </a:solidFill>
              </a:defRPr>
            </a:lvl2pPr>
            <a:lvl3pPr marL="685766" indent="0">
              <a:buNone/>
              <a:defRPr>
                <a:solidFill>
                  <a:schemeClr val="bg1"/>
                </a:solidFill>
              </a:defRPr>
            </a:lvl3pPr>
            <a:lvl4pPr marL="1028649" indent="0">
              <a:buNone/>
              <a:defRPr>
                <a:solidFill>
                  <a:schemeClr val="bg1"/>
                </a:solidFill>
              </a:defRPr>
            </a:lvl4pPr>
            <a:lvl5pPr marL="13715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Unit, detail, or explanation of number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2608FF-D3A0-6741-8008-9C7E70BE0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303" y="3334871"/>
            <a:ext cx="3254375" cy="1069975"/>
          </a:xfrm>
        </p:spPr>
        <p:txBody>
          <a:bodyPr anchor="ctr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84" indent="0">
              <a:buNone/>
              <a:defRPr>
                <a:solidFill>
                  <a:schemeClr val="bg1"/>
                </a:solidFill>
              </a:defRPr>
            </a:lvl2pPr>
            <a:lvl3pPr marL="685766" indent="0">
              <a:buNone/>
              <a:defRPr>
                <a:solidFill>
                  <a:schemeClr val="bg1"/>
                </a:solidFill>
              </a:defRPr>
            </a:lvl3pPr>
            <a:lvl4pPr marL="1028649" indent="0">
              <a:buNone/>
              <a:defRPr>
                <a:solidFill>
                  <a:schemeClr val="bg1"/>
                </a:solidFill>
              </a:defRPr>
            </a:lvl4pPr>
            <a:lvl5pPr marL="13715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Unit, detail, or explanation of number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75867F-2F5B-AB40-8B0B-B0861743F98F}"/>
              </a:ext>
            </a:extLst>
          </p:cNvPr>
          <p:cNvSpPr txBox="1">
            <a:spLocks/>
          </p:cNvSpPr>
          <p:nvPr userDrawn="1"/>
        </p:nvSpPr>
        <p:spPr>
          <a:xfrm>
            <a:off x="6565900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z="1350" smtClean="0">
                <a:solidFill>
                  <a:schemeClr val="bg1"/>
                </a:solidFill>
              </a:rPr>
              <a:pPr algn="l"/>
              <a:t>‹#›</a:t>
            </a:fld>
            <a:endParaRPr lang="en-US" sz="13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44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3647AC-6B58-154F-A35F-899B9B14388F}"/>
              </a:ext>
            </a:extLst>
          </p:cNvPr>
          <p:cNvCxnSpPr/>
          <p:nvPr userDrawn="1"/>
        </p:nvCxnSpPr>
        <p:spPr>
          <a:xfrm>
            <a:off x="4065495" y="1116107"/>
            <a:ext cx="0" cy="462578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414887-EDEC-EA46-AE17-11A700D93405}"/>
              </a:ext>
            </a:extLst>
          </p:cNvPr>
          <p:cNvCxnSpPr/>
          <p:nvPr userDrawn="1"/>
        </p:nvCxnSpPr>
        <p:spPr>
          <a:xfrm>
            <a:off x="8130988" y="1116107"/>
            <a:ext cx="0" cy="462578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5FDBDC-85D9-0A44-8530-78819EEC43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6526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8625" b="1" i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6BB51E8-22C5-3A48-97D1-3EEDCADFD7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4048" y="146526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8625" b="1" i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34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A3C4111-5524-C344-BEB6-9E79791D36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3696" y="146526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8625" b="1" i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56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BD5BF8-B107-E24C-A763-A1D63FD4BA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329429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</a:defRPr>
            </a:lvl1pPr>
            <a:lvl2pPr marL="342884" indent="0" algn="ctr">
              <a:buNone/>
              <a:defRPr>
                <a:solidFill>
                  <a:schemeClr val="bg1"/>
                </a:solidFill>
              </a:defRPr>
            </a:lvl2pPr>
            <a:lvl3pPr marL="685766" indent="0" algn="ctr">
              <a:buNone/>
              <a:defRPr>
                <a:solidFill>
                  <a:schemeClr val="bg1"/>
                </a:solidFill>
              </a:defRPr>
            </a:lvl3pPr>
            <a:lvl4pPr marL="1028649" indent="0" algn="ctr">
              <a:buNone/>
              <a:defRPr>
                <a:solidFill>
                  <a:schemeClr val="bg1"/>
                </a:solidFill>
              </a:defRPr>
            </a:lvl4pPr>
            <a:lvl5pPr marL="1371532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573D3580-B1DA-754B-BFC0-BBCCBF597C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7496" y="329429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</a:defRPr>
            </a:lvl1pPr>
            <a:lvl2pPr marL="342884" indent="0" algn="ctr">
              <a:buNone/>
              <a:defRPr>
                <a:solidFill>
                  <a:schemeClr val="bg1"/>
                </a:solidFill>
              </a:defRPr>
            </a:lvl2pPr>
            <a:lvl3pPr marL="685766" indent="0" algn="ctr">
              <a:buNone/>
              <a:defRPr>
                <a:solidFill>
                  <a:schemeClr val="bg1"/>
                </a:solidFill>
              </a:defRPr>
            </a:lvl3pPr>
            <a:lvl4pPr marL="1028649" indent="0" algn="ctr">
              <a:buNone/>
              <a:defRPr>
                <a:solidFill>
                  <a:schemeClr val="bg1"/>
                </a:solidFill>
              </a:defRPr>
            </a:lvl4pPr>
            <a:lvl5pPr marL="1371532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88C5D99-3E9D-D047-84E2-FF313C37C4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13696" y="329429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</a:defRPr>
            </a:lvl1pPr>
            <a:lvl2pPr marL="342884" indent="0" algn="ctr">
              <a:buNone/>
              <a:defRPr>
                <a:solidFill>
                  <a:schemeClr val="bg1"/>
                </a:solidFill>
              </a:defRPr>
            </a:lvl2pPr>
            <a:lvl3pPr marL="685766" indent="0" algn="ctr">
              <a:buNone/>
              <a:defRPr>
                <a:solidFill>
                  <a:schemeClr val="bg1"/>
                </a:solidFill>
              </a:defRPr>
            </a:lvl3pPr>
            <a:lvl4pPr marL="1028649" indent="0" algn="ctr">
              <a:buNone/>
              <a:defRPr>
                <a:solidFill>
                  <a:schemeClr val="bg1"/>
                </a:solidFill>
              </a:defRPr>
            </a:lvl4pPr>
            <a:lvl5pPr marL="1371532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0B2211-D0EE-9242-A492-B173E1BB3C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49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and 1Li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4E1485D-3230-F44A-AD4D-B2585F309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78" t="-91" r="2" b="-1"/>
          <a:stretch/>
        </p:blipFill>
        <p:spPr>
          <a:xfrm>
            <a:off x="7615826" y="2"/>
            <a:ext cx="4569825" cy="6851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2"/>
            <a:ext cx="6489011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30"/>
            <a:ext cx="6489011" cy="4572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F0CB8-F49A-C441-BF40-B6D80E474E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C4CF328-9FC5-DF42-A930-2C0CE17F7B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04127" y="700439"/>
            <a:ext cx="1828800" cy="182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12222B-BFE5-F645-BAC0-77A21CE824EF}"/>
              </a:ext>
            </a:extLst>
          </p:cNvPr>
          <p:cNvSpPr txBox="1">
            <a:spLocks/>
          </p:cNvSpPr>
          <p:nvPr userDrawn="1"/>
        </p:nvSpPr>
        <p:spPr>
          <a:xfrm>
            <a:off x="7953013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z="1350" smtClean="0">
                <a:solidFill>
                  <a:schemeClr val="bg1"/>
                </a:solidFill>
              </a:rPr>
              <a:pPr algn="l"/>
              <a:t>‹#›</a:t>
            </a:fld>
            <a:endParaRPr lang="en-US" sz="13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36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7E0900D-B761-8442-955C-FA163B7C7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2" t="-91" r="70021" b="-1"/>
          <a:stretch/>
        </p:blipFill>
        <p:spPr>
          <a:xfrm>
            <a:off x="1" y="2"/>
            <a:ext cx="3657600" cy="6851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3" y="548642"/>
            <a:ext cx="2842767" cy="298899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lorem ipsum lorem ipsum photo caption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57601" y="1"/>
            <a:ext cx="8534400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5E9647-C285-F549-B4CC-166DC3F7A5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5490278"/>
            <a:ext cx="710339" cy="910525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12E805CD-2B62-1D49-9D46-8BDAF2BFA49B}"/>
              </a:ext>
            </a:extLst>
          </p:cNvPr>
          <p:cNvSpPr/>
          <p:nvPr userDrawn="1"/>
        </p:nvSpPr>
        <p:spPr>
          <a:xfrm rot="5400000">
            <a:off x="3117088" y="3720514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81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3FDCD33-87D8-EC46-8BFC-48ACFCD6F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2" t="73285" r="50001" b="-1"/>
          <a:stretch/>
        </p:blipFill>
        <p:spPr>
          <a:xfrm>
            <a:off x="2" y="5022850"/>
            <a:ext cx="6095997" cy="1828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8585" y="5486403"/>
            <a:ext cx="3272536" cy="91052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lorem ipsum lorem ipsum photo caption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1" y="1"/>
            <a:ext cx="6096001" cy="6858000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5E9647-C285-F549-B4CC-166DC3F7A5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5486403"/>
            <a:ext cx="710339" cy="910525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12E805CD-2B62-1D49-9D46-8BDAF2BFA49B}"/>
              </a:ext>
            </a:extLst>
          </p:cNvPr>
          <p:cNvSpPr/>
          <p:nvPr userDrawn="1"/>
        </p:nvSpPr>
        <p:spPr>
          <a:xfrm rot="5400000">
            <a:off x="5532120" y="5894984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069C2751-724B-084C-8FD0-F226A51728EB}"/>
              </a:ext>
            </a:extLst>
          </p:cNvPr>
          <p:cNvSpPr/>
          <p:nvPr userDrawn="1"/>
        </p:nvSpPr>
        <p:spPr>
          <a:xfrm>
            <a:off x="5532120" y="5519243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8E14F5-3B34-3345-9CDD-E5A2CD5635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029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81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2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D34DB5-983F-0A42-86BF-DA9909289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09" t="-91" r="2" b="75532"/>
          <a:stretch/>
        </p:blipFill>
        <p:spPr>
          <a:xfrm>
            <a:off x="-31400" y="2"/>
            <a:ext cx="12217051" cy="16811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81163"/>
            <a:ext cx="55403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505075"/>
            <a:ext cx="5540375" cy="35143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40298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02981" cy="35143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2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8672CB-F25A-8243-920C-A4CEC6DADD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416437"/>
            <a:ext cx="710339" cy="91052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AEB2932-8116-6A40-A3AE-8ADD55E9AC45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z="1350" smtClean="0">
                <a:solidFill>
                  <a:schemeClr val="tx1"/>
                </a:solidFill>
              </a:rPr>
              <a:pPr/>
              <a:t>‹#›</a:t>
            </a:fld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3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and 2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7F736E2-93B9-0A43-8C89-DBF115D31C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09" t="-91" r="2" b="75532"/>
          <a:stretch/>
        </p:blipFill>
        <p:spPr>
          <a:xfrm>
            <a:off x="-31400" y="2"/>
            <a:ext cx="12217051" cy="16811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3" y="1950103"/>
            <a:ext cx="3563471" cy="823912"/>
          </a:xfrm>
        </p:spPr>
        <p:txBody>
          <a:bodyPr anchor="b">
            <a:normAutofit/>
          </a:bodyPr>
          <a:lstStyle>
            <a:lvl1pPr marL="0" indent="0">
              <a:buNone/>
              <a:defRPr sz="15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3" y="2841251"/>
            <a:ext cx="3563471" cy="351439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2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8672CB-F25A-8243-920C-A4CEC6DADD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416437"/>
            <a:ext cx="710339" cy="91052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505B516-1988-174F-9581-3E03BC557C8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14267" y="1950103"/>
            <a:ext cx="3563469" cy="823912"/>
          </a:xfrm>
        </p:spPr>
        <p:txBody>
          <a:bodyPr anchor="b">
            <a:normAutofit/>
          </a:bodyPr>
          <a:lstStyle>
            <a:lvl1pPr marL="0" indent="0">
              <a:buNone/>
              <a:defRPr sz="15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72B652D-A7DC-C448-85BB-0FC91D265F9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14267" y="2841251"/>
            <a:ext cx="3563468" cy="351439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5A1A94E-DB32-0941-88D1-D796254C3DD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135475" y="1950103"/>
            <a:ext cx="3563469" cy="823912"/>
          </a:xfrm>
        </p:spPr>
        <p:txBody>
          <a:bodyPr anchor="b">
            <a:normAutofit/>
          </a:bodyPr>
          <a:lstStyle>
            <a:lvl1pPr marL="0" indent="0">
              <a:buNone/>
              <a:defRPr sz="15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BC90C62-D738-6F4E-82BE-E9618E63E09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35475" y="2841251"/>
            <a:ext cx="3563469" cy="351439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FE75866-C199-8042-840D-BA95EB17D157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z="1350" smtClean="0">
                <a:solidFill>
                  <a:schemeClr val="tx1"/>
                </a:solidFill>
              </a:rPr>
              <a:pPr/>
              <a:t>‹#›</a:t>
            </a:fld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and 2List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81163"/>
            <a:ext cx="55403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505076"/>
            <a:ext cx="5540375" cy="27791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40298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402981" cy="27791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2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28D5CA-94BA-F04A-9D12-4BC6D5FCC2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79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ostlyBlank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FA5F-C52E-364D-85CE-D1091010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40"/>
            <a:ext cx="10896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CA5FC5-CA85-1D4F-BB51-71D608EFF7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61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ostlyBlank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FA5F-C52E-364D-85CE-D1091010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40"/>
            <a:ext cx="10896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CA5FC5-CA85-1D4F-BB51-71D608EFF7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71059"/>
            <a:ext cx="710339" cy="91052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5ABF42-3E0B-0D45-9069-B2B7CCB54ED2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z="1350" smtClean="0">
                <a:solidFill>
                  <a:schemeClr val="tx1"/>
                </a:solidFill>
              </a:rPr>
              <a:pPr/>
              <a:t>‹#›</a:t>
            </a:fld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2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924988"/>
            <a:ext cx="11499448" cy="15040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125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 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D26AB-564E-334B-AAC7-EAA68B943F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642" y="5479759"/>
            <a:ext cx="711583" cy="92048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716103-B16D-A04C-8864-10DE367B1113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24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4" y="457200"/>
            <a:ext cx="4314825" cy="1429352"/>
          </a:xfrm>
          <a:prstGeom prst="rect">
            <a:avLst/>
          </a:prstGeom>
        </p:spPr>
        <p:txBody>
          <a:bodyPr anchor="b"/>
          <a:lstStyle>
            <a:lvl1pPr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2" y="457203"/>
            <a:ext cx="6391993" cy="5403851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7FA85-E10D-D648-993E-7F4AB3E5A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4" y="2057400"/>
            <a:ext cx="4314825" cy="2938112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AAAC8-05BE-3D47-BE46-7025DC5A85D1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z="1350" smtClean="0">
                <a:solidFill>
                  <a:schemeClr val="tx1"/>
                </a:solidFill>
              </a:rPr>
              <a:pPr/>
              <a:t>‹#›</a:t>
            </a:fld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12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852C0-0A7D-DD42-BD59-5A3F8657BE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2192000" cy="50625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002CA63-DFFB-BF4A-92E0-A2060865DA04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z="1350" smtClean="0">
                <a:solidFill>
                  <a:schemeClr val="tx1"/>
                </a:solidFill>
              </a:rPr>
              <a:pPr/>
              <a:t>‹#›</a:t>
            </a:fld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41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852C0-0A7D-DD42-BD59-5A3F8657BE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33663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72D1FB-910D-FA49-AFCA-959E3463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274637"/>
            <a:ext cx="1117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3A154C-5E8F-A541-AA2B-50959EA7FB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4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0294C-8379-344C-BCA1-8CC8D30A1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CBF7F2-D404-0A49-AC8D-48A9E0D74770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z="1350" smtClean="0">
                <a:solidFill>
                  <a:schemeClr val="tx1"/>
                </a:solidFill>
              </a:rPr>
              <a:pPr/>
              <a:t>‹#›</a:t>
            </a:fld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75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Header and 1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2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9"/>
            <a:ext cx="11123843" cy="31698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D910578-811B-3C4A-A133-DF9AB64AA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9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852C0-0A7D-DD42-BD59-5A3F8657BE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2192000" cy="50625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F4657C-C48B-954C-B18F-13AD8E08A4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33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0294C-8379-344C-BCA1-8CC8D30A1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991A-7C62-F44E-92F2-8CFD709CA216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8B1737-B936-6042-A59A-95AD4D1D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83940B-173C-A944-8045-19982A9C3B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90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72D1FB-910D-FA49-AFCA-959E3463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274637"/>
            <a:ext cx="1117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DC1181-D452-B345-98C6-EA169D762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24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72D1FB-910D-FA49-AFCA-959E3463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274639"/>
            <a:ext cx="11176000" cy="910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DC1181-D452-B345-98C6-EA169D762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274639"/>
            <a:ext cx="710339" cy="910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7D8CA0-1A3E-DD4D-A2F5-96FBBF5E8A18}"/>
              </a:ext>
            </a:extLst>
          </p:cNvPr>
          <p:cNvSpPr/>
          <p:nvPr userDrawn="1"/>
        </p:nvSpPr>
        <p:spPr>
          <a:xfrm>
            <a:off x="3698240" y="1381760"/>
            <a:ext cx="9144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2C3D73-10F0-6E46-A524-9EF7FB09F1D1}"/>
              </a:ext>
            </a:extLst>
          </p:cNvPr>
          <p:cNvSpPr txBox="1"/>
          <p:nvPr userDrawn="1"/>
        </p:nvSpPr>
        <p:spPr>
          <a:xfrm>
            <a:off x="3850640" y="1381760"/>
            <a:ext cx="2113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0" spc="150" baseline="0" dirty="0">
                <a:latin typeface="Arial Black" panose="020B0604020202020204" pitchFamily="34" charset="0"/>
                <a:cs typeface="Arial Black" panose="020B0604020202020204" pitchFamily="34" charset="0"/>
              </a:rPr>
              <a:t>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D855D-8018-974D-A081-9CBB6AECD7A8}"/>
              </a:ext>
            </a:extLst>
          </p:cNvPr>
          <p:cNvSpPr txBox="1"/>
          <p:nvPr userDrawn="1"/>
        </p:nvSpPr>
        <p:spPr>
          <a:xfrm>
            <a:off x="1441704" y="1381760"/>
            <a:ext cx="2113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spc="150" baseline="0" dirty="0">
                <a:latin typeface="Arial Black" panose="020B0604020202020204" pitchFamily="34" charset="0"/>
                <a:cs typeface="Arial Black" panose="020B0604020202020204" pitchFamily="34" charset="0"/>
              </a:rPr>
              <a:t>BEFORE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6C5BF0-AC72-084E-8E32-B4DE54C385CE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z="1350" smtClean="0">
                <a:solidFill>
                  <a:schemeClr val="tx1"/>
                </a:solidFill>
              </a:rPr>
              <a:pPr/>
              <a:t>‹#›</a:t>
            </a:fld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94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1D26AB-564E-334B-AAC7-EAA68B943F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3599" y="5479759"/>
            <a:ext cx="711583" cy="92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56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72D1FB-910D-FA49-AFCA-959E3463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274639"/>
            <a:ext cx="11176000" cy="910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DC1181-D452-B345-98C6-EA169D762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274639"/>
            <a:ext cx="710339" cy="910525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2AD02B-6DC2-EA42-9DC8-5FED22431270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z="1350" smtClean="0">
                <a:solidFill>
                  <a:schemeClr val="tx1"/>
                </a:solidFill>
              </a:rPr>
              <a:pPr/>
              <a:t>‹#›</a:t>
            </a:fld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67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042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D5C79-B6B2-EC41-B895-75479BC66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9976"/>
            <a:ext cx="9144000" cy="72933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0C38A-F466-D84F-99B9-99856C5AE5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09222" y="4648202"/>
            <a:ext cx="973559" cy="12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87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D4C29-E1CD-4879-92E4-70B1B1616190}" type="datetime4">
              <a:rPr lang="en-US"/>
              <a:pPr>
                <a:defRPr/>
              </a:pPr>
              <a:t>November 16, 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620D8-5FEC-4A9F-BC9F-9FFF81128D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87203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7C4B8-F494-43A5-A41E-F5C12D861422}" type="datetime4">
              <a:rPr lang="en-US"/>
              <a:pPr>
                <a:defRPr/>
              </a:pPr>
              <a:t>November 16, 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E9D7A-1FAD-497F-9938-7A88BE30C4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7408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768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768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0C3E0-415F-4C5C-B014-DEF600AC5798}" type="datetime4">
              <a:rPr lang="en-US"/>
              <a:pPr>
                <a:defRPr/>
              </a:pPr>
              <a:t>November 16, 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662BB-127F-4728-8AB9-25AAE4C0FE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1785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1117600" y="6324600"/>
            <a:ext cx="203200" cy="4572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Frutiger LT Std 55 Roman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aseline="30000" dirty="0"/>
              <a:t> | 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3759200" y="6324600"/>
            <a:ext cx="203200" cy="4572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Frutiger LT Std 55 Roman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aseline="30000" dirty="0"/>
              <a:t> |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50000"/>
              <a:alpha val="51000"/>
            </a:schemeClr>
          </a:solidFill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Sabon LT Std" pitchFamily="18" charset="0"/>
              </a:defRPr>
            </a:lvl1pPr>
            <a:lvl2pPr>
              <a:defRPr sz="3200">
                <a:solidFill>
                  <a:schemeClr val="bg1"/>
                </a:solidFill>
                <a:latin typeface="Sabon LT Std" pitchFamily="18" charset="0"/>
              </a:defRPr>
            </a:lvl2pPr>
            <a:lvl3pPr>
              <a:defRPr sz="2800">
                <a:solidFill>
                  <a:schemeClr val="bg1"/>
                </a:solidFill>
                <a:latin typeface="Sabon LT Std" pitchFamily="18" charset="0"/>
              </a:defRPr>
            </a:lvl3pPr>
            <a:lvl4pPr>
              <a:defRPr sz="2800">
                <a:solidFill>
                  <a:schemeClr val="bg1"/>
                </a:solidFill>
                <a:latin typeface="Sabon LT Std" pitchFamily="18" charset="0"/>
              </a:defRPr>
            </a:lvl4pPr>
            <a:lvl5pPr>
              <a:defRPr sz="2400">
                <a:solidFill>
                  <a:schemeClr val="bg1"/>
                </a:solidFill>
                <a:latin typeface="Sabon LT Std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962400" y="6340476"/>
            <a:ext cx="162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Frutiger LT Std 55 Roman" pitchFamily="34" charset="0"/>
              </a:defRPr>
            </a:lvl1pPr>
          </a:lstStyle>
          <a:p>
            <a:pPr>
              <a:defRPr/>
            </a:pPr>
            <a:fld id="{21DBAE87-6C10-4DA5-8499-D0EE0F08AA76}" type="datetime4">
              <a:rPr lang="en-US"/>
              <a:pPr>
                <a:defRPr/>
              </a:pPr>
              <a:t>November 16, 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340476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Frutiger LT Std 55 Roman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40476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Frutiger LT Std 55 Roman" pitchFamily="34" charset="0"/>
              </a:defRPr>
            </a:lvl1pPr>
          </a:lstStyle>
          <a:p>
            <a:pPr>
              <a:defRPr/>
            </a:pPr>
            <a:fld id="{1F2CD06E-4FD5-475C-B04E-701D546DF9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6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1D26AB-564E-334B-AAC7-EAA68B943F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642" y="5479759"/>
            <a:ext cx="711583" cy="920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3E24DA-1CB1-1247-9A4B-C5936F5034A4}"/>
              </a:ext>
            </a:extLst>
          </p:cNvPr>
          <p:cNvSpPr txBox="1"/>
          <p:nvPr userDrawn="1"/>
        </p:nvSpPr>
        <p:spPr>
          <a:xfrm>
            <a:off x="358816" y="457763"/>
            <a:ext cx="1088021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0" b="1" i="0" dirty="0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60E450-63ED-FA4B-8CD9-7EF452BE7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1577" y="4386268"/>
            <a:ext cx="8897939" cy="846137"/>
          </a:xfrm>
        </p:spPr>
        <p:txBody>
          <a:bodyPr>
            <a:normAutofit/>
          </a:bodyPr>
          <a:lstStyle>
            <a:lvl1pPr marL="0" indent="-342884">
              <a:buNone/>
              <a:tabLst>
                <a:tab pos="205730" algn="l"/>
              </a:tabLst>
              <a:defRPr sz="1350" b="1" i="0" spc="15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—NAME O. PERSON</a:t>
            </a:r>
            <a:br>
              <a:rPr lang="en-US"/>
            </a:br>
            <a:r>
              <a:rPr lang="en-US"/>
              <a:t>	TITLE OF QUOTED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CE4664-7C88-1A41-B534-F53D664DEB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225" y="1273370"/>
            <a:ext cx="10402961" cy="27894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000" b="1" i="1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Quote goes here click to edit master style lorem ipsum click to edit master style lorem ipsum here click to edit ipsum master style lorem ipsum”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85734C-5CCD-B84A-90C0-C65665C081AC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1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225" y="1273370"/>
            <a:ext cx="10402961" cy="27894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000" b="1" i="1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Quote goes here click to edit master style lorem ipsum click to edit master style lorem ipsum here click to edit ipsum master style lorem ipsum”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D26AB-564E-334B-AAC7-EAA68B943F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642" y="5479759"/>
            <a:ext cx="711583" cy="920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3E24DA-1CB1-1247-9A4B-C5936F5034A4}"/>
              </a:ext>
            </a:extLst>
          </p:cNvPr>
          <p:cNvSpPr txBox="1"/>
          <p:nvPr userDrawn="1"/>
        </p:nvSpPr>
        <p:spPr>
          <a:xfrm>
            <a:off x="358816" y="457763"/>
            <a:ext cx="1088021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0" b="1" i="0" dirty="0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60E450-63ED-FA4B-8CD9-7EF452BE7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1577" y="4386268"/>
            <a:ext cx="8897939" cy="846137"/>
          </a:xfrm>
        </p:spPr>
        <p:txBody>
          <a:bodyPr>
            <a:normAutofit/>
          </a:bodyPr>
          <a:lstStyle>
            <a:lvl1pPr marL="0" indent="-342884">
              <a:buNone/>
              <a:tabLst>
                <a:tab pos="205730" algn="l"/>
              </a:tabLst>
              <a:defRPr sz="1350" b="1" i="0" spc="15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—NAME O. PERSON</a:t>
            </a:r>
            <a:br>
              <a:rPr lang="en-US" dirty="0"/>
            </a:br>
            <a:r>
              <a:rPr lang="en-US" dirty="0"/>
              <a:t>	TITLE OF QUOTED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D000FB-E786-EA4B-9D92-DE4D0C944AA4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5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ists+NarrowPhoto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277737-A8CC-9D41-AF92-CEF6E2652DA8}"/>
              </a:ext>
            </a:extLst>
          </p:cNvPr>
          <p:cNvSpPr/>
          <p:nvPr userDrawn="1"/>
        </p:nvSpPr>
        <p:spPr>
          <a:xfrm>
            <a:off x="9455149" y="-1"/>
            <a:ext cx="2736851" cy="479746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B5D44FD-EC2B-BA47-A5B7-8FBCA2CC7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7529" t="69899"/>
          <a:stretch/>
        </p:blipFill>
        <p:spPr>
          <a:xfrm>
            <a:off x="9455149" y="4797469"/>
            <a:ext cx="2736851" cy="2060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2"/>
            <a:ext cx="6489011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30"/>
            <a:ext cx="3936819" cy="4572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E76A7-52CC-D748-B950-94707165A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48800" y="1"/>
            <a:ext cx="2743200" cy="47974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F0CB8-F49A-C441-BF40-B6D80E474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331C0C7-7F08-FD45-A343-7AAFCD69663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4573" y="1825630"/>
            <a:ext cx="3936819" cy="4572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51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Photo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0455CDD-6175-A74F-ABB3-D7D0F2634141}"/>
              </a:ext>
            </a:extLst>
          </p:cNvPr>
          <p:cNvSpPr/>
          <p:nvPr userDrawn="1"/>
        </p:nvSpPr>
        <p:spPr>
          <a:xfrm>
            <a:off x="7620002" y="-1"/>
            <a:ext cx="4571999" cy="47974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96284BF-B9BE-EE49-B8EC-A60012C19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13" t="69899"/>
          <a:stretch/>
        </p:blipFill>
        <p:spPr>
          <a:xfrm>
            <a:off x="7620002" y="4791118"/>
            <a:ext cx="4565649" cy="2060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2"/>
            <a:ext cx="6489011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7"/>
            <a:ext cx="6489011" cy="397005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E76A7-52CC-D748-B950-94707165A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70802" y="-1"/>
            <a:ext cx="4572001" cy="479746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F0CB8-F49A-C441-BF40-B6D80E474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DBE0CFE-AAC2-B743-B771-46DC9F4B9897}"/>
              </a:ext>
            </a:extLst>
          </p:cNvPr>
          <p:cNvSpPr txBox="1">
            <a:spLocks/>
          </p:cNvSpPr>
          <p:nvPr userDrawn="1"/>
        </p:nvSpPr>
        <p:spPr>
          <a:xfrm>
            <a:off x="7953013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z="1350" smtClean="0">
                <a:solidFill>
                  <a:schemeClr val="bg1"/>
                </a:solidFill>
              </a:rPr>
              <a:pPr algn="l"/>
              <a:t>‹#›</a:t>
            </a:fld>
            <a:endParaRPr lang="en-US" sz="13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31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Photo+ShortCaption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B6FBB3-3338-4B4E-AD34-2D7EF780D996}"/>
              </a:ext>
            </a:extLst>
          </p:cNvPr>
          <p:cNvSpPr/>
          <p:nvPr userDrawn="1"/>
        </p:nvSpPr>
        <p:spPr>
          <a:xfrm>
            <a:off x="7620002" y="-1"/>
            <a:ext cx="4571999" cy="411480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9F8541C-9DA0-6245-B1DC-44B54882C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13" t="60019"/>
          <a:stretch/>
        </p:blipFill>
        <p:spPr>
          <a:xfrm>
            <a:off x="7620002" y="4114802"/>
            <a:ext cx="4565649" cy="2736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2"/>
            <a:ext cx="6489011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30"/>
            <a:ext cx="6489011" cy="4572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E76A7-52CC-D748-B950-94707165A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1" y="0"/>
            <a:ext cx="4572001" cy="411480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F0CB8-F49A-C441-BF40-B6D80E474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D4ADCB-18AE-4745-ACA2-7C3091EB18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85095" y="4347276"/>
            <a:ext cx="3254471" cy="910527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Short caption for photo above goes here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D3BB6B23-ED3A-8B4A-9ADD-9B20BF2AC871}"/>
              </a:ext>
            </a:extLst>
          </p:cNvPr>
          <p:cNvSpPr/>
          <p:nvPr userDrawn="1"/>
        </p:nvSpPr>
        <p:spPr>
          <a:xfrm>
            <a:off x="8019440" y="4414509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5748B05-323F-6442-B539-7D8C4C87C98C}"/>
              </a:ext>
            </a:extLst>
          </p:cNvPr>
          <p:cNvSpPr txBox="1">
            <a:spLocks/>
          </p:cNvSpPr>
          <p:nvPr userDrawn="1"/>
        </p:nvSpPr>
        <p:spPr>
          <a:xfrm>
            <a:off x="7953013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z="1350" smtClean="0">
                <a:solidFill>
                  <a:schemeClr val="bg1"/>
                </a:solidFill>
              </a:rPr>
              <a:pPr algn="l"/>
              <a:t>‹#›</a:t>
            </a:fld>
            <a:endParaRPr lang="en-US" sz="13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40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Call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F39A1D6-DBBB-A847-838A-96CE92F5E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69899" r="1"/>
          <a:stretch/>
        </p:blipFill>
        <p:spPr>
          <a:xfrm>
            <a:off x="6096000" y="4791118"/>
            <a:ext cx="6089651" cy="2060533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9B96961-9CB9-EE40-B746-84089B11E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15000" contrast="50000"/>
                    </a14:imgEffect>
                  </a14:imgLayer>
                </a14:imgProps>
              </a:ext>
            </a:extLst>
          </a:blip>
          <a:srcRect l="50000" t="-241" r="1" b="30344"/>
          <a:stretch/>
        </p:blipFill>
        <p:spPr>
          <a:xfrm>
            <a:off x="6095999" y="1"/>
            <a:ext cx="6089651" cy="4784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2"/>
            <a:ext cx="490608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30"/>
            <a:ext cx="5147923" cy="4572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F0CB8-F49A-C441-BF40-B6D80E474E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8"/>
            <a:ext cx="710339" cy="9105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048058-35DC-4A43-AC61-E578A8A7F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5903" y="457201"/>
            <a:ext cx="5173663" cy="3883068"/>
          </a:xfrm>
        </p:spPr>
        <p:txBody>
          <a:bodyPr anchor="ctr">
            <a:normAutofit/>
          </a:bodyPr>
          <a:lstStyle>
            <a:lvl1pPr marL="0" indent="0">
              <a:buNone/>
              <a:defRPr sz="3300" b="1" i="1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34288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685766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02864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Callout goes here click to edit text lorem ipsum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665C7E-A117-004C-B46F-3CDD89974B8B}"/>
              </a:ext>
            </a:extLst>
          </p:cNvPr>
          <p:cNvSpPr txBox="1">
            <a:spLocks/>
          </p:cNvSpPr>
          <p:nvPr userDrawn="1"/>
        </p:nvSpPr>
        <p:spPr>
          <a:xfrm>
            <a:off x="6565903" y="61312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z="1350" smtClean="0">
                <a:solidFill>
                  <a:schemeClr val="bg1"/>
                </a:solidFill>
              </a:rPr>
              <a:pPr algn="l"/>
              <a:t>‹#›</a:t>
            </a:fld>
            <a:endParaRPr lang="en-US" sz="13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56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7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28F7F-E18C-694F-A7DF-1F320F61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40"/>
            <a:ext cx="10896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0B7E5-2DB3-4347-B259-884695F5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7"/>
            <a:ext cx="10896600" cy="346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75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5.komen.org/uploadedFiles/_Komen/Content/About_Breast_Cancer/Tools_and_Resources/Fact_Sheets_and_Breast_Self_Awareness_Cards/Lesbian,%20Gay,%20Bisexual%20and%20Transgender%20People.pdf" TargetMode="Externa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139E90-850D-4363-A056-D8C0D5415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692" y="1758041"/>
            <a:ext cx="7710615" cy="2405449"/>
          </a:xfrm>
        </p:spPr>
        <p:txBody>
          <a:bodyPr>
            <a:noAutofit/>
          </a:bodyPr>
          <a:lstStyle/>
          <a:p>
            <a:r>
              <a:rPr lang="en-US" sz="4000" dirty="0"/>
              <a:t>Health Care Disparities in Radiology</a:t>
            </a:r>
          </a:p>
        </p:txBody>
      </p:sp>
    </p:spTree>
    <p:extLst>
      <p:ext uri="{BB962C8B-B14F-4D97-AF65-F5344CB8AC3E}">
        <p14:creationId xmlns:p14="http://schemas.microsoft.com/office/powerpoint/2010/main" val="1357394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3E8D9-301E-43E3-8452-394D9A73E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31" y="267746"/>
            <a:ext cx="10896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Breast Cancer Screening Disparities and Patients with Disabilities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EAC87A-ADB2-4B0A-977F-24E8F1E80231}"/>
              </a:ext>
            </a:extLst>
          </p:cNvPr>
          <p:cNvSpPr txBox="1"/>
          <p:nvPr/>
        </p:nvSpPr>
        <p:spPr>
          <a:xfrm>
            <a:off x="775533" y="2086761"/>
            <a:ext cx="96053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Women with physical disabilities have struggled to: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Arranging safe and reliable transportation to facilities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Finding facilities equipped with adjustable mammography units that accommodate for positioning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56B90-0241-4104-B9DF-E17C25789E0A}"/>
              </a:ext>
            </a:extLst>
          </p:cNvPr>
          <p:cNvSpPr txBox="1"/>
          <p:nvPr/>
        </p:nvSpPr>
        <p:spPr>
          <a:xfrm>
            <a:off x="0" y="6351373"/>
            <a:ext cx="119942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Women with Disabilities.pdf. https://ww5.komen.org/uploadedFiles/_Komen/Content/About_Breast_Cancer/Tools_and_Resources/Fact_Sheets_and_Breast_Self_Awareness_Cards/Women%20with%20Disabilities.pdf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492BE-5463-4B57-A540-14737E4BD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252" y="4227298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75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CE89A-C84A-4CA1-B169-E0C93739A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301"/>
            <a:ext cx="10896600" cy="1325563"/>
          </a:xfrm>
        </p:spPr>
        <p:txBody>
          <a:bodyPr/>
          <a:lstStyle/>
          <a:p>
            <a:r>
              <a:rPr lang="en-US" dirty="0"/>
              <a:t>Breast Cancer Screening Disparities and the LGBTQI Patients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602FB9-2CFA-42D4-92F1-B5398EE4322E}"/>
              </a:ext>
            </a:extLst>
          </p:cNvPr>
          <p:cNvSpPr txBox="1"/>
          <p:nvPr/>
        </p:nvSpPr>
        <p:spPr>
          <a:xfrm>
            <a:off x="457199" y="1318022"/>
            <a:ext cx="105330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Mixed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Some data show breast cancer screening rates of  78% of LGBTQI patients having had a mammogram in the past two years (64% of straight women)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Other studies have demonstrated lower screening mammography rates for LGBTQI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Increasing number of transgender patients undergoing gender-affirming hormonal and surgical interventions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the relationship between hormone therapy and risk for developing breast cancer is not fully understood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LGBTQI patients have historically faced discrimination and lack of sensitivity from the healthcare community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Consensus guidelines for screening mammography of transgender patients exist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evidence-based guidelines have been established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Creates clinician and patient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310D12-6794-4655-A192-767B9F64F894}"/>
              </a:ext>
            </a:extLst>
          </p:cNvPr>
          <p:cNvSpPr txBox="1"/>
          <p:nvPr/>
        </p:nvSpPr>
        <p:spPr>
          <a:xfrm>
            <a:off x="107092" y="6396335"/>
            <a:ext cx="10445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Lesbian, Gay, Bisexual and Transgender People.pdf. </a:t>
            </a:r>
          </a:p>
          <a:p>
            <a:r>
              <a:rPr lang="en-US" sz="800" dirty="0">
                <a:hlinkClick r:id="rId2"/>
              </a:rPr>
              <a:t>https://ww5.komen.org/uploadedFiles/_Komen/Content/About_Breast_Cancer/Tools_and_Resources/Fact_Sheets_and_Breast_Self_Awareness_Cards/Lesbian,%20Gay,%20Bisexual%20and%20Transgender%20People.pdf</a:t>
            </a:r>
            <a:endParaRPr lang="en-US" sz="800" dirty="0"/>
          </a:p>
          <a:p>
            <a:r>
              <a:rPr lang="en-US" sz="800" dirty="0" err="1"/>
              <a:t>Sonnenblick</a:t>
            </a:r>
            <a:r>
              <a:rPr lang="en-US" sz="800" dirty="0"/>
              <a:t> EB, et al. Breast Imaging of Transgender Individuals: A Review. </a:t>
            </a:r>
            <a:r>
              <a:rPr lang="en-US" sz="800" dirty="0" err="1"/>
              <a:t>Curr</a:t>
            </a:r>
            <a:r>
              <a:rPr lang="en-US" sz="800" dirty="0"/>
              <a:t> </a:t>
            </a:r>
            <a:r>
              <a:rPr lang="en-US" sz="800" dirty="0" err="1"/>
              <a:t>Radiol</a:t>
            </a:r>
            <a:r>
              <a:rPr lang="en-US" sz="800" dirty="0"/>
              <a:t> Rep. 2018;6(1):1. doi:10.1007/s40134-018-0260-1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2D1AD-D489-48F8-BA4C-BC25F02E3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170" y="4885509"/>
            <a:ext cx="2564891" cy="151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80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13A07-9108-4B0A-8E6F-B7E408114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" y="-31756"/>
            <a:ext cx="10896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Disparities in Lung Cancer Screening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4D6EC1-B71B-4F72-B648-1618A7627783}"/>
              </a:ext>
            </a:extLst>
          </p:cNvPr>
          <p:cNvSpPr txBox="1"/>
          <p:nvPr/>
        </p:nvSpPr>
        <p:spPr>
          <a:xfrm>
            <a:off x="304801" y="1464208"/>
            <a:ext cx="103196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Individuals with Serious Mental Illness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Schizophrenia and bipolar disorder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Second leading case of death in this population is cancer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Individuals with schizophrenia are 2-4x more likely to die from lung cancer due to delays in diagnosis and inequity in cancer prevention, screening, and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than 50% of serious mental illness currently</a:t>
            </a:r>
          </a:p>
          <a:p>
            <a:r>
              <a:rPr lang="en-US" sz="2000" dirty="0"/>
              <a:t>    smoke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Studies have shown they are motivated to quit but</a:t>
            </a:r>
          </a:p>
          <a:p>
            <a:pPr lvl="1"/>
            <a:r>
              <a:rPr lang="en-US" sz="2000" dirty="0"/>
              <a:t> have less access to smoking cessation and lung</a:t>
            </a:r>
          </a:p>
          <a:p>
            <a:pPr lvl="1"/>
            <a:r>
              <a:rPr lang="en-US" sz="2000" dirty="0"/>
              <a:t> cancer screening 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91E4F-04A4-41C8-ABB8-7B48D03C6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61"/>
          <a:stretch/>
        </p:blipFill>
        <p:spPr>
          <a:xfrm>
            <a:off x="7085730" y="3859399"/>
            <a:ext cx="5106270" cy="299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2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C86E-54BC-423A-98DB-7E92DD3BF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Disparities in Lung Cancer Screening in the Mentally Ill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CF45C-928E-412D-A5B2-40D68B8980B8}"/>
              </a:ext>
            </a:extLst>
          </p:cNvPr>
          <p:cNvSpPr txBox="1"/>
          <p:nvPr/>
        </p:nvSpPr>
        <p:spPr>
          <a:xfrm>
            <a:off x="644434" y="1898469"/>
            <a:ext cx="99190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Factors influencing low participation of these patients in lung cancer screening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transportation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Low socioeconomic status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Language barriers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Navigating the complex healthcare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Perceived stigma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Health literacy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Cultural competency of providers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ADAC0-BDC8-4ED8-BB41-FABDAE213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794" y="2516588"/>
            <a:ext cx="3011814" cy="40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25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F930-E4BE-46C6-BD18-46AE3DCB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94" y="259037"/>
            <a:ext cx="10896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Bridging the Lung Cancer Screening Gap in the Mentally Ill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CB9E08-7E64-49A8-84F5-02FEB928CF28}"/>
              </a:ext>
            </a:extLst>
          </p:cNvPr>
          <p:cNvSpPr txBox="1"/>
          <p:nvPr/>
        </p:nvSpPr>
        <p:spPr>
          <a:xfrm>
            <a:off x="427808" y="1643760"/>
            <a:ext cx="1032836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1/3 of older patients with schizophrenia are eligible for lung cancer screening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Eligible patients have limited knowledge about lung cancer risk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Most underestimate how much smoking increases their lung cancer risk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Most reported no assistance by psychiatrists or PCPs with smoking cessation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Need targeted multidisciplinary outreach efforts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Radiologists need to collaborate with psychiatry and PCPs to bridge these gaps in screening for mentally ill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CMS requires shared-decision making between the referring physician and the patients for lung cancer screening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Need tailored counseling session to those with mental illness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Sessions need to include concrete language, repetition, images, patient stories </a:t>
            </a:r>
          </a:p>
          <a:p>
            <a:pPr lvl="1" algn="ctr"/>
            <a:endParaRPr lang="en-US" sz="2000" b="1" dirty="0">
              <a:solidFill>
                <a:srgbClr val="FF0000"/>
              </a:solidFill>
            </a:endParaRPr>
          </a:p>
          <a:p>
            <a:pPr lvl="1" algn="ctr"/>
            <a:r>
              <a:rPr lang="en-US" sz="2000" b="1" dirty="0">
                <a:solidFill>
                  <a:srgbClr val="FF0000"/>
                </a:solidFill>
              </a:rPr>
              <a:t>**Radiologists can play a key role in these interventions**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255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C5047-EA65-45EF-A725-FE83CACA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Other Disparities in Lung Cancer Screening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F51FA1-91A5-4B70-9732-9F2BAC7C1C14}"/>
              </a:ext>
            </a:extLst>
          </p:cNvPr>
          <p:cNvSpPr txBox="1"/>
          <p:nvPr/>
        </p:nvSpPr>
        <p:spPr>
          <a:xfrm>
            <a:off x="548640" y="1776549"/>
            <a:ext cx="95010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Non-Hispanic black men are 20% more likely to develop lung cancer than white 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Age-adjusted lung cancer mortality for African American men has been about 35% higher than for white 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African Americans have a higher percentage of early onset lung caner (14%) than white (8%)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lung cancer screening eligibility criteria and age threshold of 55 does not fully apply to underrepresented minorities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only 4.4% were AA, however they represent 12.3% of the population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When a minority based screening program was performed the positive screening exams </a:t>
            </a:r>
            <a:r>
              <a:rPr lang="en-US" sz="2000" b="1" dirty="0"/>
              <a:t>doubled</a:t>
            </a:r>
            <a:r>
              <a:rPr lang="en-US" sz="2000" dirty="0"/>
              <a:t> in number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8942E-D052-4074-B751-1DD5037241A0}"/>
              </a:ext>
            </a:extLst>
          </p:cNvPr>
          <p:cNvSpPr txBox="1"/>
          <p:nvPr/>
        </p:nvSpPr>
        <p:spPr>
          <a:xfrm>
            <a:off x="10850880" y="5118127"/>
            <a:ext cx="1402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Berland et al. Relationships between Health Care Disparities and Coverage Policies for breast, colon, and lung caner screening. JACR 2019; 16:580-85</a:t>
            </a:r>
          </a:p>
        </p:txBody>
      </p:sp>
    </p:spTree>
    <p:extLst>
      <p:ext uri="{BB962C8B-B14F-4D97-AF65-F5344CB8AC3E}">
        <p14:creationId xmlns:p14="http://schemas.microsoft.com/office/powerpoint/2010/main" val="2881483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D590-ED86-4447-89F0-B33C16FA4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02" y="101713"/>
            <a:ext cx="10896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ED Imaging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D1FD5-2E60-4878-A1D7-6C1F8012F162}"/>
              </a:ext>
            </a:extLst>
          </p:cNvPr>
          <p:cNvSpPr txBox="1"/>
          <p:nvPr/>
        </p:nvSpPr>
        <p:spPr>
          <a:xfrm>
            <a:off x="259081" y="1524000"/>
            <a:ext cx="992123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Compared to insured persons, nonelderly uninsured and Medicaid patients received (statistically significant) fewer imaging services in the ED and less expensive imaging services when the receive them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Even after adjustment for level of acuity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African American patients experience longer wait times to radiographic evaluation than white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Schranger</a:t>
            </a:r>
            <a:r>
              <a:rPr lang="en-US" dirty="0"/>
              <a:t> et al showed white patients received imaging during 51.3% of their encounters, black patients only received imaging 43.6%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Asians received imaging during 50.8% of their encounters, and other races received imaging during 46% of their encounters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 compared with white patients, black patients had decreased adjusted odds of receiving imaging in the 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883FA-ABE3-43BA-93A0-4A06FC848E1C}"/>
              </a:ext>
            </a:extLst>
          </p:cNvPr>
          <p:cNvSpPr txBox="1"/>
          <p:nvPr/>
        </p:nvSpPr>
        <p:spPr>
          <a:xfrm>
            <a:off x="87086" y="6203283"/>
            <a:ext cx="102586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Moser JW et al. Imaging and Insurance: Do the uninsured get less imaging in Emergency Departments. JACR 2012;9:50-7</a:t>
            </a:r>
          </a:p>
          <a:p>
            <a:r>
              <a:rPr lang="en-US" sz="1050" dirty="0"/>
              <a:t>Ali I et al Racial Disparities are present in the timing of Radiographic Assessment and Surgical treatment of Hip Fracture. Clin </a:t>
            </a:r>
            <a:r>
              <a:rPr lang="en-US" sz="1050" dirty="0" err="1"/>
              <a:t>Orthop</a:t>
            </a:r>
            <a:r>
              <a:rPr lang="en-US" sz="1050" dirty="0"/>
              <a:t> </a:t>
            </a:r>
            <a:r>
              <a:rPr lang="en-US" sz="1050" dirty="0" err="1"/>
              <a:t>Relat</a:t>
            </a:r>
            <a:r>
              <a:rPr lang="en-US" sz="1050" dirty="0"/>
              <a:t> Res 2020; 478:455-461</a:t>
            </a:r>
          </a:p>
          <a:p>
            <a:r>
              <a:rPr lang="en-US" sz="1050" dirty="0" err="1"/>
              <a:t>Schranger</a:t>
            </a:r>
            <a:r>
              <a:rPr lang="en-US" sz="1050" dirty="0"/>
              <a:t> JD et al. Racial and Ethnic Differences in Diagnostic Imaging Utilization During Adult Emergency Department Visiting in the US, 2005-2014. JACR 2019;16:1036-45.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B5ABE-9947-4CEA-A0DC-9D1406509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651" y="2331094"/>
            <a:ext cx="1947994" cy="29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6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B98FB-71A9-409D-8378-56D2785E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5" y="76157"/>
            <a:ext cx="10896600" cy="1325563"/>
          </a:xfrm>
        </p:spPr>
        <p:txBody>
          <a:bodyPr/>
          <a:lstStyle/>
          <a:p>
            <a:r>
              <a:rPr lang="en-US" dirty="0"/>
              <a:t>ED Imaging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B41F5-232B-4D21-8267-1A729B05716B}"/>
              </a:ext>
            </a:extLst>
          </p:cNvPr>
          <p:cNvSpPr txBox="1"/>
          <p:nvPr/>
        </p:nvSpPr>
        <p:spPr>
          <a:xfrm>
            <a:off x="261258" y="1166588"/>
            <a:ext cx="1038932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Rural ED Radiology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Many rural EDs do not have radiology services in available 24 hours a 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Lyon et al found that </a:t>
            </a:r>
            <a:r>
              <a:rPr lang="en-US" sz="1600" b="1" dirty="0"/>
              <a:t>24.5% </a:t>
            </a:r>
            <a:r>
              <a:rPr lang="en-US" sz="1600" dirty="0"/>
              <a:t>of ED patients transferred to a Tertiary ED were due to lack of the necessary radiology services being available at the rural 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African American patients were transferred a significantly higher rate than white patients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Pediatric ED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Health literacy - the ability to obtain, process, and understand basic health information and services to make appropriate health decisions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Low health literacy </a:t>
            </a:r>
            <a:r>
              <a:rPr lang="en-US" sz="1600" dirty="0"/>
              <a:t>of a pediatric caregiver was associated with less radiologic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Minority race/ethnicity was not associated with less radiologic testing if the caregiver had adequate</a:t>
            </a:r>
          </a:p>
          <a:p>
            <a:pPr lvl="1"/>
            <a:r>
              <a:rPr lang="en-US" sz="1600" dirty="0"/>
              <a:t>    health literacy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470F9-213C-4C98-88BB-DCA574C327CF}"/>
              </a:ext>
            </a:extLst>
          </p:cNvPr>
          <p:cNvSpPr txBox="1"/>
          <p:nvPr/>
        </p:nvSpPr>
        <p:spPr>
          <a:xfrm>
            <a:off x="169817" y="6427113"/>
            <a:ext cx="11852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Lyon M et al. Rural ED transfers due to lack of Radiology Services. AJEM 2015; 33:1630-34</a:t>
            </a:r>
          </a:p>
          <a:p>
            <a:r>
              <a:rPr lang="en-US" sz="1100" dirty="0"/>
              <a:t>Morrison AK et al. Health Literacy Affects Likelihood Radiology Rest in the Pediatric Emergency Department. J </a:t>
            </a:r>
            <a:r>
              <a:rPr lang="en-US" sz="1100" dirty="0" err="1"/>
              <a:t>Pediatr</a:t>
            </a:r>
            <a:r>
              <a:rPr lang="en-US" sz="1100" dirty="0"/>
              <a:t> 2015; 166:1037-41.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737C6-8003-40EC-881F-BB67EFE4F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75"/>
          <a:stretch/>
        </p:blipFill>
        <p:spPr>
          <a:xfrm>
            <a:off x="9963510" y="4450080"/>
            <a:ext cx="2142679" cy="219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95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86F66-2D49-4632-B4C2-F975B2A4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Advanced imaging and interventions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F04D7-DB95-494F-AD1C-14C3E8A87DDD}"/>
              </a:ext>
            </a:extLst>
          </p:cNvPr>
          <p:cNvSpPr txBox="1"/>
          <p:nvPr/>
        </p:nvSpPr>
        <p:spPr>
          <a:xfrm>
            <a:off x="530397" y="2105897"/>
            <a:ext cx="9459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CT Colonography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Aneurysm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Breast Imaging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PET 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Incidental Pulmonary Nodule Follow-up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B3A0-C05C-419E-B730-D3070ECE6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11"/>
          <a:stretch/>
        </p:blipFill>
        <p:spPr>
          <a:xfrm>
            <a:off x="7696895" y="1715374"/>
            <a:ext cx="3712939" cy="2093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1073BE-F737-43E8-BEA8-ABF602FD3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628" y="4018708"/>
            <a:ext cx="2445839" cy="24416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C6DEC25-411F-4ED0-8BD4-1601CAACA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 t="12543" r="39925" b="8534"/>
          <a:stretch>
            <a:fillRect/>
          </a:stretch>
        </p:blipFill>
        <p:spPr bwMode="auto">
          <a:xfrm>
            <a:off x="5310721" y="3891137"/>
            <a:ext cx="2118134" cy="280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CF303A-A3CD-439E-92B3-F8312FBDF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545" y="1781069"/>
            <a:ext cx="2207009" cy="192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45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460F0-AED0-489C-A2FD-587F37D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157"/>
            <a:ext cx="10896600" cy="1325563"/>
          </a:xfrm>
        </p:spPr>
        <p:txBody>
          <a:bodyPr/>
          <a:lstStyle/>
          <a:p>
            <a:r>
              <a:rPr lang="en-US" dirty="0"/>
              <a:t>CT Colonography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0130F-00A7-4649-A01E-FEAC9DF066D8}"/>
              </a:ext>
            </a:extLst>
          </p:cNvPr>
          <p:cNvSpPr txBox="1"/>
          <p:nvPr/>
        </p:nvSpPr>
        <p:spPr>
          <a:xfrm>
            <a:off x="302998" y="1282927"/>
            <a:ext cx="982507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 135,000 new cases of colorectal cancer and over 50,000 deaths yearly in the United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Colorectal cancer incidence for people ≥50 years has recently declined and death rates have decreased by 34%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Mortality rates have: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Increased by 13% for those &lt;50 years old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43% higher in men than in women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40% higher in non-Hispanic blacks (than non-Hispanic whites)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 are more likely than whites to be diagnosed with colorectal cancer at younger ages and present with more advanced disease (10.6% occur in blacks before 50yo, 5.5% in whites)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Most Black patients do not get screening earlier than their white counterparts despite these statics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USPSTF lowered the initial screening age for colorectal cancer to age 45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8DF35-D5E1-4FA5-AEFA-AC5B2B487CB1}"/>
              </a:ext>
            </a:extLst>
          </p:cNvPr>
          <p:cNvSpPr txBox="1"/>
          <p:nvPr/>
        </p:nvSpPr>
        <p:spPr>
          <a:xfrm>
            <a:off x="117566" y="6519446"/>
            <a:ext cx="10539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ACS. Colorectal Cancer facts and figures 2017-19. Atlanta GA: ACS;2017</a:t>
            </a:r>
          </a:p>
          <a:p>
            <a:r>
              <a:rPr lang="en-US" sz="800" dirty="0"/>
              <a:t>Siegel RL et al. Colorectal cancer statistics, 2017. CA Cancer J Clin 2017; 67:177-93.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90EF0-2F5B-408E-BF1B-8AE2DCC14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504" y="2185850"/>
            <a:ext cx="2232867" cy="28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6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62BCB-F97E-4C14-9BF6-1B442CEC6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is a health care disparity?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60B94E-5525-4162-AC19-E4BB1AAF528B}"/>
              </a:ext>
            </a:extLst>
          </p:cNvPr>
          <p:cNvSpPr txBox="1"/>
          <p:nvPr/>
        </p:nvSpPr>
        <p:spPr>
          <a:xfrm>
            <a:off x="320570" y="2058314"/>
            <a:ext cx="68378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“differences in the incidence and prevalence of detrimental conditions and outcomes experienced by certain populations when compared with the national average”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DEB84-A870-4E03-A22B-6E8E3CE55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334" y="1846217"/>
            <a:ext cx="3377169" cy="381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14050C-8A39-445C-8345-F1DBA9352ED8}"/>
              </a:ext>
            </a:extLst>
          </p:cNvPr>
          <p:cNvSpPr txBox="1"/>
          <p:nvPr/>
        </p:nvSpPr>
        <p:spPr>
          <a:xfrm>
            <a:off x="8061960" y="5747657"/>
            <a:ext cx="3091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Kadom</a:t>
            </a:r>
            <a:r>
              <a:rPr lang="en-US" sz="800" dirty="0"/>
              <a:t> N. U.S Health Disparities – Opportunity for Radiologists. CPDR 2019; 48: 303-304</a:t>
            </a:r>
          </a:p>
        </p:txBody>
      </p:sp>
    </p:spTree>
    <p:extLst>
      <p:ext uri="{BB962C8B-B14F-4D97-AF65-F5344CB8AC3E}">
        <p14:creationId xmlns:p14="http://schemas.microsoft.com/office/powerpoint/2010/main" val="2109011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2F543-1523-4D5C-A114-8FA6B048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Colonography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33E85A-C6C7-42D2-BFF7-E0D36129E4BF}"/>
              </a:ext>
            </a:extLst>
          </p:cNvPr>
          <p:cNvSpPr txBox="1"/>
          <p:nvPr/>
        </p:nvSpPr>
        <p:spPr>
          <a:xfrm>
            <a:off x="566057" y="1689103"/>
            <a:ext cx="96055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Blacks with insurance coverage for CT colonography had a 48% greater likely of being screened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77% of patients persevered CT colonography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CT colonography is not covered by Medicare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Could potentially increase screening rates and reduce disparities if CT colonography was covered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C45BA-4DC4-4E92-BC5A-8BBFEB5AE859}"/>
              </a:ext>
            </a:extLst>
          </p:cNvPr>
          <p:cNvSpPr txBox="1"/>
          <p:nvPr/>
        </p:nvSpPr>
        <p:spPr>
          <a:xfrm>
            <a:off x="82732" y="6557554"/>
            <a:ext cx="1021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Moreno CC et al. Addressing racial disparity in colorectal cancer screening with CT Colonography: experience in an African American cohort. Clin Colorectal Cancer 2018;17:363-7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6AA76-9B14-4F3C-8B73-F076B49DF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481" y="2151016"/>
            <a:ext cx="3233685" cy="236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57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FC9C0-4814-4D6D-BF92-003A5F1C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Aneurysm Treatment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413B6-D86F-4DC1-AACB-15019E6C1C97}"/>
              </a:ext>
            </a:extLst>
          </p:cNvPr>
          <p:cNvSpPr txBox="1"/>
          <p:nvPr/>
        </p:nvSpPr>
        <p:spPr>
          <a:xfrm>
            <a:off x="531222" y="1793966"/>
            <a:ext cx="110960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 undergoing surgical and endovascular treatment for unruptured intracranial aneurysm were found to be of a higher socioeconomic status and more likely to be insured , white, and female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higher proportion of those treated for subarachnoid hemorrhage (SAH) were minorities and uninsured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 with higher socioeconomic status have more access to the healthcare system and advanced medical imaging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More likely to have their aneurysm found before it ruptures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More likely to have advanced intervention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Patients who lack financial resources are less likely to have elective or advanced</a:t>
            </a:r>
          </a:p>
          <a:p>
            <a:r>
              <a:rPr lang="en-US" dirty="0"/>
              <a:t> surgical procedures/techniques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6599F-A935-450D-8EFA-B82A9FD42BD9}"/>
              </a:ext>
            </a:extLst>
          </p:cNvPr>
          <p:cNvSpPr txBox="1"/>
          <p:nvPr/>
        </p:nvSpPr>
        <p:spPr>
          <a:xfrm>
            <a:off x="163413" y="6609876"/>
            <a:ext cx="6564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Brinjikji</a:t>
            </a:r>
            <a:r>
              <a:rPr lang="en-US" sz="900" dirty="0"/>
              <a:t> W et al. Racial and Ethnic Disparities in Treatment of Unruptured Intracranial Aneurysms. Stroke 2012; 43:3200-3206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BDCBC-D5AC-4E46-BB20-A4D38239C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010" y="4155831"/>
            <a:ext cx="2650957" cy="268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62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4B609-C7E7-42DD-8420-F4053603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23" y="67449"/>
            <a:ext cx="10896600" cy="1325563"/>
          </a:xfrm>
        </p:spPr>
        <p:txBody>
          <a:bodyPr/>
          <a:lstStyle/>
          <a:p>
            <a:r>
              <a:rPr lang="en-US" dirty="0"/>
              <a:t>“No Shows” to Imaging Appointments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8BC2FF-D919-402C-8C8F-58AC89ED6F01}"/>
              </a:ext>
            </a:extLst>
          </p:cNvPr>
          <p:cNvSpPr txBox="1"/>
          <p:nvPr/>
        </p:nvSpPr>
        <p:spPr>
          <a:xfrm>
            <a:off x="566057" y="1184366"/>
            <a:ext cx="949234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Patients with commercial insurance have a significantly lower rate of “no shows” (5.2%) compared to Medicare(6.3%)/Medicaid(14.5%)/self-pay(12.0%)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factors that were significant in contributing to “no shows” were: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Non-commercial insurance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African American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Hispanic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Language other than English or Spanish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Male gender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Age ≥65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Home zip code with a median household income &lt;$50,000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Solutions: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Better support of multilingual patients (online registration, informational videos,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Assisted transportation (courtesy shuttles)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 Transparency and payment 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Cultural competency training (implicit bias)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Patient-centered, Preference-Based Algorithms (identify risk factors for no shows)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9C715-7792-4E30-921E-78424A5AEC8D}"/>
              </a:ext>
            </a:extLst>
          </p:cNvPr>
          <p:cNvSpPr txBox="1"/>
          <p:nvPr/>
        </p:nvSpPr>
        <p:spPr>
          <a:xfrm>
            <a:off x="261256" y="6494460"/>
            <a:ext cx="80989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Glover M et al. Socioeconomic and Demographic Predictors of Missed Opportunities to Provide Advanced Imaging Services. J Am Coll </a:t>
            </a:r>
            <a:r>
              <a:rPr lang="en-US" sz="800" dirty="0" err="1"/>
              <a:t>Radiol</a:t>
            </a:r>
            <a:r>
              <a:rPr lang="en-US" sz="800" dirty="0"/>
              <a:t> 2017; 14:1403-11.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69AB8-12D0-4602-9441-70C22D362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030" y="2220686"/>
            <a:ext cx="2246740" cy="225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78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01209-F116-467F-B162-50A67CF02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Breast Imaging Technology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F4C76-6434-4CF0-B887-69732A6B69E5}"/>
              </a:ext>
            </a:extLst>
          </p:cNvPr>
          <p:cNvSpPr txBox="1"/>
          <p:nvPr/>
        </p:nvSpPr>
        <p:spPr>
          <a:xfrm>
            <a:off x="627017" y="1584960"/>
            <a:ext cx="111077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Breast Imaging Technologies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Tomosynthesis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Automated Breast Ultrasound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MRI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Mammography screening benefited from the Patient Protection and Affordable Care Act (PPACA),expanding mandatory health insurance coverage for routine preventive services and prohibiting cost sharing for screening mammography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There is</a:t>
            </a:r>
            <a:r>
              <a:rPr lang="en-US" b="1" dirty="0"/>
              <a:t> NO </a:t>
            </a:r>
            <a:r>
              <a:rPr lang="en-US" dirty="0"/>
              <a:t>requirement for insurance coverage of supplemental screening modalities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Studies have shown these technologies are unequally adopted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Vulnerable populations are disproportionately affected by this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technologies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Less geographically accessible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Associated with a higher out-of-pocket expense/co-pay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C88B6-93C5-4C5E-9380-01C97795DE17}"/>
              </a:ext>
            </a:extLst>
          </p:cNvPr>
          <p:cNvSpPr txBox="1"/>
          <p:nvPr/>
        </p:nvSpPr>
        <p:spPr>
          <a:xfrm>
            <a:off x="148045" y="6599035"/>
            <a:ext cx="7585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Miles RC et al Addressing Potential Health Disparities in the Adoption of Advanced Breast Imaging Technologies. </a:t>
            </a:r>
            <a:r>
              <a:rPr lang="en-US" sz="800" dirty="0" err="1"/>
              <a:t>Acad</a:t>
            </a:r>
            <a:r>
              <a:rPr lang="en-US" sz="800" dirty="0"/>
              <a:t> </a:t>
            </a:r>
            <a:r>
              <a:rPr lang="en-US" sz="800" dirty="0" err="1"/>
              <a:t>Radiol</a:t>
            </a:r>
            <a:r>
              <a:rPr lang="en-US" sz="800" dirty="0"/>
              <a:t> 2018 25(5): 547-51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40D0BA-5D27-4A9F-8B5B-BEA2E430C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97" t="59644"/>
          <a:stretch/>
        </p:blipFill>
        <p:spPr>
          <a:xfrm>
            <a:off x="7855131" y="4467496"/>
            <a:ext cx="4129944" cy="20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76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8B368-08FB-4481-982D-F35EAABD3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Breast Imaging Technologies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6E809-417B-4219-8789-7603B6C8E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29" y="2729062"/>
            <a:ext cx="3596952" cy="21703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5E108-03F0-49F1-B12F-EA1582EEBC9F}"/>
              </a:ext>
            </a:extLst>
          </p:cNvPr>
          <p:cNvSpPr txBox="1"/>
          <p:nvPr/>
        </p:nvSpPr>
        <p:spPr>
          <a:xfrm>
            <a:off x="457200" y="1819732"/>
            <a:ext cx="79030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Screening Breast MRI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Among women with a &lt;20% lifetime risk of breast cancer non-Hispanic white women were 62% more likely to receive an MRI than non-white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Women with college education were 132% more likely to receive an MRI compared to those with lower levels of education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Among women with ≥20% lifetime risk (high risk),  those with a high school education or less were less likely to receive screening MRI than women who had graduated from college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6F470-E1CF-45F8-A7CA-689EA6EE8BC6}"/>
              </a:ext>
            </a:extLst>
          </p:cNvPr>
          <p:cNvSpPr txBox="1"/>
          <p:nvPr/>
        </p:nvSpPr>
        <p:spPr>
          <a:xfrm>
            <a:off x="209006" y="6494460"/>
            <a:ext cx="8508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Haas JS et al. Disparities in the Use of Screening Breast MRI in Community Practice by Race, Ethnicity, and Socioeconomic Status. Cancer 2016; 122(4):661-17</a:t>
            </a:r>
          </a:p>
        </p:txBody>
      </p:sp>
    </p:spTree>
    <p:extLst>
      <p:ext uri="{BB962C8B-B14F-4D97-AF65-F5344CB8AC3E}">
        <p14:creationId xmlns:p14="http://schemas.microsoft.com/office/powerpoint/2010/main" val="1335958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214C-0CE3-4E01-9F68-DAEBFCB48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PET CT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52B19-4D1B-400C-B040-104FCC5CE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48" r="75172" b="34114"/>
          <a:stretch/>
        </p:blipFill>
        <p:spPr>
          <a:xfrm>
            <a:off x="7647553" y="1985554"/>
            <a:ext cx="4285557" cy="3858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87ECC-4E26-4D3F-8A50-0782A2D3A0E7}"/>
              </a:ext>
            </a:extLst>
          </p:cNvPr>
          <p:cNvSpPr txBox="1"/>
          <p:nvPr/>
        </p:nvSpPr>
        <p:spPr>
          <a:xfrm>
            <a:off x="457200" y="1968137"/>
            <a:ext cx="69276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 </a:t>
            </a:r>
            <a:r>
              <a:rPr lang="en-US" sz="2000" dirty="0"/>
              <a:t>Blacks have worse outcomes (5-year all-stages survival rate of 15%) compared to non-Hispanic whites (18%)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Blacks are less likely to undergo PET or CT imaging at lung cancer diagnosis compared with non-Hispanic whites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 PET with CT was associated with improved survival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Cause of this disparity is unknown however studies have suggested this can be due to intuitional/unconscious bias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D0F5A-EB03-4AE4-9CC1-52004C790E1C}"/>
              </a:ext>
            </a:extLst>
          </p:cNvPr>
          <p:cNvSpPr txBox="1"/>
          <p:nvPr/>
        </p:nvSpPr>
        <p:spPr>
          <a:xfrm>
            <a:off x="369752" y="6494460"/>
            <a:ext cx="57262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Morgan RL et al. Ethnic Disparities in Imaging Utilization at Diagnosis of Non-Small Cell Lung Cancer. JNCI 2020;112(12)</a:t>
            </a:r>
          </a:p>
        </p:txBody>
      </p:sp>
    </p:spTree>
    <p:extLst>
      <p:ext uri="{BB962C8B-B14F-4D97-AF65-F5344CB8AC3E}">
        <p14:creationId xmlns:p14="http://schemas.microsoft.com/office/powerpoint/2010/main" val="3626906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746A1-3A5B-4D46-ACE5-EB5B822B8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40"/>
            <a:ext cx="10515600" cy="1437964"/>
          </a:xfrm>
        </p:spPr>
        <p:txBody>
          <a:bodyPr/>
          <a:lstStyle/>
          <a:p>
            <a:r>
              <a:rPr lang="en-US" dirty="0"/>
              <a:t>Racial/Ethnic Disparities in Incidental Pulmonary Nodule Follow-up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5D34F-F342-4FD0-B8F6-778BB66E4566}"/>
              </a:ext>
            </a:extLst>
          </p:cNvPr>
          <p:cNvSpPr txBox="1"/>
          <p:nvPr/>
        </p:nvSpPr>
        <p:spPr>
          <a:xfrm>
            <a:off x="586853" y="1826926"/>
            <a:ext cx="106589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nonwhite patients were less likely to meet each step of the follow up cascade than White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Provider-patient IPN communication, 55% among Black patients and 80% among White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Follow-up ordering and scheduling, 42% and 41% among Black patients and 66% and 64% among White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Timely adherence, 29% among Black patients and 54% among White patients.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Adjusting for provider communication, sociodemographic, and health characteristics, Black patients had increased odds of never adhering to and delaying follow-up compared with White patients (odds ratios, 1.30 and 2.51, respectively)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70634-FA4F-4568-8B39-C40E99A5DFC1}"/>
              </a:ext>
            </a:extLst>
          </p:cNvPr>
          <p:cNvSpPr txBox="1"/>
          <p:nvPr/>
        </p:nvSpPr>
        <p:spPr>
          <a:xfrm>
            <a:off x="177421" y="6494460"/>
            <a:ext cx="101539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Schut</a:t>
            </a:r>
            <a:r>
              <a:rPr lang="en-US" sz="900" dirty="0"/>
              <a:t> RA et al. Racial/Ethnic Disparities in Follow-Up Adherence for Incidental Pulmonary Nodules: An Application of a Cascade of-Care Framework. J Am Coll </a:t>
            </a:r>
            <a:r>
              <a:rPr lang="en-US" sz="900" dirty="0" err="1"/>
              <a:t>Radiol</a:t>
            </a:r>
            <a:r>
              <a:rPr lang="en-US" sz="900" dirty="0"/>
              <a:t> 2020;17:1410-1419. </a:t>
            </a:r>
          </a:p>
        </p:txBody>
      </p:sp>
    </p:spTree>
    <p:extLst>
      <p:ext uri="{BB962C8B-B14F-4D97-AF65-F5344CB8AC3E}">
        <p14:creationId xmlns:p14="http://schemas.microsoft.com/office/powerpoint/2010/main" val="1087789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62E54-CDF3-4BCE-940D-6ED482A1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2" y="84866"/>
            <a:ext cx="10896600" cy="1325563"/>
          </a:xfrm>
        </p:spPr>
        <p:txBody>
          <a:bodyPr/>
          <a:lstStyle/>
          <a:p>
            <a:r>
              <a:rPr lang="en-US" dirty="0"/>
              <a:t>Pain Management During Interventions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2F184-B461-42B2-A821-7F1CDC4BF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0" t="1359" r="19610" b="2887"/>
          <a:stretch/>
        </p:blipFill>
        <p:spPr>
          <a:xfrm>
            <a:off x="9768840" y="2201091"/>
            <a:ext cx="1576252" cy="2455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EE29D-01C8-44F1-97E6-BD366FE5D4E9}"/>
              </a:ext>
            </a:extLst>
          </p:cNvPr>
          <p:cNvSpPr txBox="1"/>
          <p:nvPr/>
        </p:nvSpPr>
        <p:spPr>
          <a:xfrm>
            <a:off x="474617" y="1820092"/>
            <a:ext cx="878694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Black Americans are systematically undertreated for pain relative to white American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Has been tied to false beliefs about biological differences between blacks and whites (e.g. "black people’s skin is thicker than white people’s skin”)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Relative to non-Hispanic white patients, non-Hispanic black patients and patients of other races/ethnicities had 22%–30% lower risk-adjusted odds of analgesic receipt for acute abdominal pain the 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They had 17%–30% lower risk-adjusted odds of narcotic analgesic receipt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629F9-A4F5-4E07-9CCC-D103E59FBC53}"/>
              </a:ext>
            </a:extLst>
          </p:cNvPr>
          <p:cNvSpPr txBox="1"/>
          <p:nvPr/>
        </p:nvSpPr>
        <p:spPr>
          <a:xfrm>
            <a:off x="174172" y="6279016"/>
            <a:ext cx="9387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Hoffman KM et al. Racial bias in pain assessment and treatment </a:t>
            </a:r>
            <a:r>
              <a:rPr lang="en-US" sz="800" dirty="0" err="1"/>
              <a:t>recommednations</a:t>
            </a:r>
            <a:r>
              <a:rPr lang="en-US" sz="800" dirty="0"/>
              <a:t>, and false beliefs about biological difference between blacks and white. PNAS 2016; 113:4296-4301</a:t>
            </a:r>
          </a:p>
          <a:p>
            <a:r>
              <a:rPr lang="en-US" sz="800" dirty="0"/>
              <a:t>Shah AA et al. Analgesic Access for Acute Abdominal Pain in the Emergency Department Among </a:t>
            </a:r>
            <a:r>
              <a:rPr lang="en-US" sz="800" dirty="0" err="1"/>
              <a:t>Racia</a:t>
            </a:r>
            <a:r>
              <a:rPr lang="en-US" sz="800" dirty="0"/>
              <a:t>/Ethnic Minority </a:t>
            </a:r>
            <a:r>
              <a:rPr lang="en-US" sz="800" dirty="0" err="1"/>
              <a:t>Patietns</a:t>
            </a:r>
            <a:r>
              <a:rPr lang="en-US" sz="800" dirty="0"/>
              <a:t>. Medical Care 2015; 53: 1000-1009</a:t>
            </a:r>
          </a:p>
        </p:txBody>
      </p:sp>
    </p:spTree>
    <p:extLst>
      <p:ext uri="{BB962C8B-B14F-4D97-AF65-F5344CB8AC3E}">
        <p14:creationId xmlns:p14="http://schemas.microsoft.com/office/powerpoint/2010/main" val="2711829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40F70-76FE-40BE-B529-21C8DB1B6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D27A1-3BED-44E6-873F-68EBC0AC5B47}"/>
              </a:ext>
            </a:extLst>
          </p:cNvPr>
          <p:cNvSpPr txBox="1"/>
          <p:nvPr/>
        </p:nvSpPr>
        <p:spPr>
          <a:xfrm>
            <a:off x="583474" y="1750422"/>
            <a:ext cx="103022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Healthcare disparities exist in multiple areas of Radiology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Image based screening (such as lung cancer screening CT, screening mammography, CT colonography) are where large </a:t>
            </a:r>
            <a:r>
              <a:rPr lang="en-US" sz="2000"/>
              <a:t>disparities exist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Disparities are seen in ED imaging especially in rural areas and in pediatric 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Advanced imaging and interventions show disparities especially among insurance and education level of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Disparities in the treatment of pain in minority patients in the ED have been shown to exist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Radiology should be cognizant of these issues when performing image guided procedures to ensure all patients have adequate pain management and bias is minimized </a:t>
            </a:r>
          </a:p>
        </p:txBody>
      </p:sp>
    </p:spTree>
    <p:extLst>
      <p:ext uri="{BB962C8B-B14F-4D97-AF65-F5344CB8AC3E}">
        <p14:creationId xmlns:p14="http://schemas.microsoft.com/office/powerpoint/2010/main" val="1825247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69113-CAC2-41D5-B5C1-F6CDFDB52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9" y="165831"/>
            <a:ext cx="10896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Health Care Disparities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E333C8-6E09-4EB0-A335-EA1A7F0EDAC4}"/>
              </a:ext>
            </a:extLst>
          </p:cNvPr>
          <p:cNvSpPr txBox="1"/>
          <p:nvPr/>
        </p:nvSpPr>
        <p:spPr>
          <a:xfrm>
            <a:off x="766120" y="1565187"/>
            <a:ext cx="90945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population of the United States has becomes increasingly diverse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Radiologists must learn to both understand and mitigate the impact of health disparities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Health disparities may originate from systematic, unjust differences among groups and communities occupying unequal positions in society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2017, the Accreditation Council for Graduate Medical Education updated the Common Program Requirements for residency training programs, adding initiatives in patient safety, quality, and physician well-being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915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B3B24-5E7F-4CBC-899C-3BCE6458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80" y="75216"/>
            <a:ext cx="11133438" cy="1597065"/>
          </a:xfrm>
        </p:spPr>
        <p:txBody>
          <a:bodyPr>
            <a:normAutofit/>
          </a:bodyPr>
          <a:lstStyle/>
          <a:p>
            <a:r>
              <a:rPr lang="en-US" sz="3200" dirty="0"/>
              <a:t>Where do Health Care Disparities Exist in Radiology?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321406-FD24-4CA6-ADA4-EF2E2BD2D84C}"/>
              </a:ext>
            </a:extLst>
          </p:cNvPr>
          <p:cNvSpPr txBox="1"/>
          <p:nvPr/>
        </p:nvSpPr>
        <p:spPr>
          <a:xfrm>
            <a:off x="1053412" y="2198974"/>
            <a:ext cx="97041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Breast Cancer Screening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Lung Cancer Screening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ED imaging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Access to advanced imaging/interventions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Pain management during image guided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3FA94-F8B4-49C7-B6E1-DD3C57C65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201" y="3980770"/>
            <a:ext cx="2791017" cy="1861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4E857F-4463-4727-A1E2-DA13B2F5C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902" y="1980451"/>
            <a:ext cx="2625090" cy="2000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F2C81F-E66B-4D4B-B086-4AC8FBA33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717" y="1672281"/>
            <a:ext cx="2857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8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B3B24-5E7F-4CBC-899C-3BCE6458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4" y="347064"/>
            <a:ext cx="10896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What populations do Health Care Disparities in Radiology Affect?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A1A5F5-FCE4-47AD-BBDD-CDD831092534}"/>
              </a:ext>
            </a:extLst>
          </p:cNvPr>
          <p:cNvSpPr txBox="1"/>
          <p:nvPr/>
        </p:nvSpPr>
        <p:spPr>
          <a:xfrm>
            <a:off x="738817" y="2153759"/>
            <a:ext cx="934994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Ethnic/Racial Minorities (African American, Latinx, Native Americans)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Physically Disabled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Mentally Disabled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Rural/Urban Populations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Uninsured/underinsured populations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A9027-91F0-493C-9FFD-A35864C85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257" y="3301766"/>
            <a:ext cx="3950550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98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A4B14-B039-4A04-80BD-F5EA6DC8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2" y="67189"/>
            <a:ext cx="10896600" cy="1325563"/>
          </a:xfrm>
        </p:spPr>
        <p:txBody>
          <a:bodyPr/>
          <a:lstStyle/>
          <a:p>
            <a:r>
              <a:rPr lang="en-US" dirty="0"/>
              <a:t>Disparities in Breast Cancer Screening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8CCF92-402B-4BB7-9663-01892AB38187}"/>
              </a:ext>
            </a:extLst>
          </p:cNvPr>
          <p:cNvSpPr/>
          <p:nvPr/>
        </p:nvSpPr>
        <p:spPr>
          <a:xfrm>
            <a:off x="595184" y="1392752"/>
            <a:ext cx="1075861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 breast cancer mortality rate has declined over the past four decades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2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Certain populations bear the disproportionate burden of breast cancer morbidity and mortality: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Racial and ethnic minorities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Women from lower socioeconomic backgrounds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Women living in rural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Uninsured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reasons for these disparities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unequal access to health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greater number of comorbid conditions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lower utilization of screening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disparities in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Inadequate utilization of screening mammography is an important contributor to higher rates of advanced breast cancer disease and resulting disparities in breast cancer survival in minority populations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AEBAA-150A-4ACD-BBBC-5BA1144CD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275" y="2835388"/>
            <a:ext cx="253615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50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FD67-B9F5-4296-B694-5C32F6762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Cancer Screening Disparities and Race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3A213-0A54-4B02-BAD3-1787F608771C}"/>
              </a:ext>
            </a:extLst>
          </p:cNvPr>
          <p:cNvSpPr txBox="1"/>
          <p:nvPr/>
        </p:nvSpPr>
        <p:spPr>
          <a:xfrm>
            <a:off x="551935" y="1919416"/>
            <a:ext cx="104455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Among racial and ethnic minority women ages 50-74, screening mammography rates are lowest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non-Hispanic American Indian/Alaska Native women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Hispanic women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non-Hispanic Asian-American women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1995D-EB8D-4F56-BA67-342F1D7143A4}"/>
              </a:ext>
            </a:extLst>
          </p:cNvPr>
          <p:cNvSpPr txBox="1"/>
          <p:nvPr/>
        </p:nvSpPr>
        <p:spPr>
          <a:xfrm>
            <a:off x="231691" y="6211669"/>
            <a:ext cx="10896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American Cancer Society. Cancer Facts &amp; Figures| Hispanics-Latinos | American Cancer Society. https://www.cancer.org/research/cancer-facts-statistics/hispanics-latinos-facts-figures.html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62AFA-5EEA-43F3-91D1-177430F10AAC}"/>
              </a:ext>
            </a:extLst>
          </p:cNvPr>
          <p:cNvSpPr txBox="1"/>
          <p:nvPr/>
        </p:nvSpPr>
        <p:spPr>
          <a:xfrm>
            <a:off x="231691" y="6457890"/>
            <a:ext cx="10765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Tolma</a:t>
            </a:r>
            <a:r>
              <a:rPr lang="en-US" sz="1000" dirty="0"/>
              <a:t> EL, et al. Conducting a Formative Evaluation of an Intervention Promoting Mammography Screening in an American Indian Community: The Native Women’s Health Project. Am J Health Educ. 2019;50(1):52-65.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5E43B-F24D-476B-8431-224002CF2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023" y="3741170"/>
            <a:ext cx="3734586" cy="216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0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C645-8C8E-42B1-A069-2E457A6A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41"/>
            <a:ext cx="10268465" cy="1259314"/>
          </a:xfrm>
        </p:spPr>
        <p:txBody>
          <a:bodyPr/>
          <a:lstStyle/>
          <a:p>
            <a:r>
              <a:rPr lang="en-US" dirty="0"/>
              <a:t>USPSTF Breast Cancer Screening Recommendations and Race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482C4-00B8-44AB-BCE7-857ABA20D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19" y="1899465"/>
            <a:ext cx="4953000" cy="441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AEEDE2-F350-4784-A134-152DDB579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70060"/>
            <a:ext cx="4286250" cy="472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6AA6DC-8E3D-4EAA-8A2E-E3971005C09B}"/>
              </a:ext>
            </a:extLst>
          </p:cNvPr>
          <p:cNvSpPr txBox="1"/>
          <p:nvPr/>
        </p:nvSpPr>
        <p:spPr>
          <a:xfrm>
            <a:off x="321276" y="6494461"/>
            <a:ext cx="12406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Stapleton SM, et al. Race/Ethnicity and Age Distribution of Breast Cancer Diagnosis in the United States. JAMA Surgery June 2018; 153(6):594-5. </a:t>
            </a:r>
          </a:p>
        </p:txBody>
      </p:sp>
    </p:spTree>
    <p:extLst>
      <p:ext uri="{BB962C8B-B14F-4D97-AF65-F5344CB8AC3E}">
        <p14:creationId xmlns:p14="http://schemas.microsoft.com/office/powerpoint/2010/main" val="1382485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B5E1-0BDE-436D-8388-1CD10A234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31" y="171952"/>
            <a:ext cx="10896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Breast Cancer Screening Disparities and Location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2B46E-C72D-4E68-8428-C4527CD44BDB}"/>
              </a:ext>
            </a:extLst>
          </p:cNvPr>
          <p:cNvSpPr txBox="1"/>
          <p:nvPr/>
        </p:nvSpPr>
        <p:spPr>
          <a:xfrm>
            <a:off x="782595" y="1689103"/>
            <a:ext cx="49906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Women in rural locations (compared to urban ones) have fewer available breast imaging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This leads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decreased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longer driving distances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below average utilization of breast imaging services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C71CDD-126D-4F20-813E-91B516425815}"/>
              </a:ext>
            </a:extLst>
          </p:cNvPr>
          <p:cNvSpPr txBox="1"/>
          <p:nvPr/>
        </p:nvSpPr>
        <p:spPr>
          <a:xfrm>
            <a:off x="275396" y="6356289"/>
            <a:ext cx="93538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Chandak</a:t>
            </a:r>
            <a:r>
              <a:rPr lang="en-US" sz="1100" dirty="0"/>
              <a:t> A, et al. Rural‐Urban Disparities in Access to Breast Cancer Screening: A Spatial Clustering Analysis. J Rural Health. 2019;35(2):229-235</a:t>
            </a:r>
          </a:p>
          <a:p>
            <a:r>
              <a:rPr lang="en-US" sz="1100" dirty="0"/>
              <a:t>Jewett PI, et al. Geographic access to mammography facilities and frequency of mammography screening. Ann Epidemiol. 2018;28(2):65-71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35C3D-2F5B-4BDE-A2BB-F9F59EBAD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741" y="1826984"/>
            <a:ext cx="4471539" cy="408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73430"/>
      </p:ext>
    </p:extLst>
  </p:cSld>
  <p:clrMapOvr>
    <a:masterClrMapping/>
  </p:clrMapOvr>
</p:sld>
</file>

<file path=ppt/theme/theme1.xml><?xml version="1.0" encoding="utf-8"?>
<a:theme xmlns:a="http://schemas.openxmlformats.org/drawingml/2006/main" name="2_Standard">
  <a:themeElements>
    <a:clrScheme name="UMMS">
      <a:dk1>
        <a:srgbClr val="515151"/>
      </a:dk1>
      <a:lt1>
        <a:srgbClr val="FFFFFF"/>
      </a:lt1>
      <a:dk2>
        <a:srgbClr val="000F9F"/>
      </a:dk2>
      <a:lt2>
        <a:srgbClr val="E7E6E6"/>
      </a:lt2>
      <a:accent1>
        <a:srgbClr val="0A5B45"/>
      </a:accent1>
      <a:accent2>
        <a:srgbClr val="3B822B"/>
      </a:accent2>
      <a:accent3>
        <a:srgbClr val="FFC628"/>
      </a:accent3>
      <a:accent4>
        <a:srgbClr val="F36E15"/>
      </a:accent4>
      <a:accent5>
        <a:srgbClr val="622F91"/>
      </a:accent5>
      <a:accent6>
        <a:srgbClr val="83DADE"/>
      </a:accent6>
      <a:hlink>
        <a:srgbClr val="0071CE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B34E28FF-F8FD-2B42-B4E0-82A017F1FDDE}" vid="{19214E82-9ABE-2C43-8524-10F102EBEC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2733</Words>
  <Application>Microsoft Office PowerPoint</Application>
  <PresentationFormat>Widescreen</PresentationFormat>
  <Paragraphs>335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Frutiger LT Std 55 Roman</vt:lpstr>
      <vt:lpstr>Georgia</vt:lpstr>
      <vt:lpstr>Sabon LT Std</vt:lpstr>
      <vt:lpstr>2_Standard</vt:lpstr>
      <vt:lpstr>Health Care Disparities in Radiology</vt:lpstr>
      <vt:lpstr>What is a health care disparity?</vt:lpstr>
      <vt:lpstr>Health Care Disparities</vt:lpstr>
      <vt:lpstr>Where do Health Care Disparities Exist in Radiology?</vt:lpstr>
      <vt:lpstr>What populations do Health Care Disparities in Radiology Affect?</vt:lpstr>
      <vt:lpstr>Disparities in Breast Cancer Screening </vt:lpstr>
      <vt:lpstr>Breast Cancer Screening Disparities and Race </vt:lpstr>
      <vt:lpstr>USPSTF Breast Cancer Screening Recommendations and Race </vt:lpstr>
      <vt:lpstr>Breast Cancer Screening Disparities and Location</vt:lpstr>
      <vt:lpstr>Breast Cancer Screening Disparities and Patients with Disabilities</vt:lpstr>
      <vt:lpstr>Breast Cancer Screening Disparities and the LGBTQI Patients </vt:lpstr>
      <vt:lpstr>Disparities in Lung Cancer Screening </vt:lpstr>
      <vt:lpstr>Causes of Disparities in Lung Cancer Screening in the Mentally Ill</vt:lpstr>
      <vt:lpstr>Bridging the Lung Cancer Screening Gap in the Mentally Ill</vt:lpstr>
      <vt:lpstr>Other Disparities in Lung Cancer Screening </vt:lpstr>
      <vt:lpstr>ED Imaging</vt:lpstr>
      <vt:lpstr>ED Imaging</vt:lpstr>
      <vt:lpstr>Access to Advanced imaging and interventions</vt:lpstr>
      <vt:lpstr>CT Colonography</vt:lpstr>
      <vt:lpstr>CT Colonography</vt:lpstr>
      <vt:lpstr>Aneurysm Treatment </vt:lpstr>
      <vt:lpstr>“No Shows” to Imaging Appointments</vt:lpstr>
      <vt:lpstr>Advanced Breast Imaging Technology</vt:lpstr>
      <vt:lpstr>Advanced Breast Imaging Technologies</vt:lpstr>
      <vt:lpstr>PET CT </vt:lpstr>
      <vt:lpstr>Racial/Ethnic Disparities in Incidental Pulmonary Nodule Follow-up</vt:lpstr>
      <vt:lpstr>Pain Management During Interventions</vt:lpstr>
      <vt:lpstr>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Debenedectis, Carolynn</dc:creator>
  <cp:lastModifiedBy>Debenedectis, Carolynn</cp:lastModifiedBy>
  <cp:revision>209</cp:revision>
  <dcterms:created xsi:type="dcterms:W3CDTF">2020-09-25T18:43:36Z</dcterms:created>
  <dcterms:modified xsi:type="dcterms:W3CDTF">2020-11-17T01:09:24Z</dcterms:modified>
</cp:coreProperties>
</file>